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E53"/>
    <a:srgbClr val="011716"/>
    <a:srgbClr val="0F5876"/>
    <a:srgbClr val="EC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 autoAdjust="0"/>
    <p:restoredTop sz="96374" autoAdjust="0"/>
  </p:normalViewPr>
  <p:slideViewPr>
    <p:cSldViewPr snapToGrid="0">
      <p:cViewPr>
        <p:scale>
          <a:sx n="66" d="100"/>
          <a:sy n="66" d="100"/>
        </p:scale>
        <p:origin x="-5097" y="-36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т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7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6673D7-F0F9-4387-AEE9-198242FE8196}"/>
              </a:ext>
            </a:extLst>
          </p:cNvPr>
          <p:cNvSpPr/>
          <p:nvPr userDrawn="1"/>
        </p:nvSpPr>
        <p:spPr>
          <a:xfrm>
            <a:off x="-3" y="0"/>
            <a:ext cx="30275213" cy="42803763"/>
          </a:xfrm>
          <a:prstGeom prst="rect">
            <a:avLst/>
          </a:prstGeom>
          <a:solidFill>
            <a:srgbClr val="2A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081B7EC-94C7-4B80-8C55-817214F86354}"/>
              </a:ext>
            </a:extLst>
          </p:cNvPr>
          <p:cNvSpPr/>
          <p:nvPr userDrawn="1"/>
        </p:nvSpPr>
        <p:spPr>
          <a:xfrm>
            <a:off x="2159606" y="2159880"/>
            <a:ext cx="25956000" cy="384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98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gif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3" Type="http://schemas.openxmlformats.org/officeDocument/2006/relationships/hyperlink" Target="https://doi.org/10.1103/PhysRevB.109.L241402" TargetMode="Externa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5176FD4-0E89-4015-9D66-3A042B46A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522" y="5171577"/>
            <a:ext cx="2892536" cy="28925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FCEFE47-E8C6-497C-B83C-E332311A08E5}"/>
              </a:ext>
            </a:extLst>
          </p:cNvPr>
          <p:cNvSpPr txBox="1"/>
          <p:nvPr/>
        </p:nvSpPr>
        <p:spPr>
          <a:xfrm>
            <a:off x="8001673" y="5295825"/>
            <a:ext cx="1668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/>
              <a:t>Родионов Данил Александрович</a:t>
            </a:r>
            <a:r>
              <a:rPr lang="ru-RU" sz="3200" b="1" i="1" u="sng" baseline="30000" dirty="0"/>
              <a:t>1,2*</a:t>
            </a:r>
            <a:r>
              <a:rPr lang="ru-RU" sz="3200" i="1" dirty="0"/>
              <a:t>, И.В. Загороднев</a:t>
            </a:r>
            <a:r>
              <a:rPr lang="ru-RU" sz="3200" i="1" baseline="30000" dirty="0"/>
              <a:t>1</a:t>
            </a:r>
            <a:endParaRPr lang="ru-RU" sz="32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7A7F72-A349-4E6E-A0D4-1C6EE45346A0}"/>
              </a:ext>
            </a:extLst>
          </p:cNvPr>
          <p:cNvSpPr txBox="1"/>
          <p:nvPr/>
        </p:nvSpPr>
        <p:spPr>
          <a:xfrm>
            <a:off x="3539407" y="2935086"/>
            <a:ext cx="231963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Сильно экранированные двумерные магнитоплазмоны и ротационно-гравитационные волны на мелкой воде в прямоугольнике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85B37EEC-26F2-4E40-AE2F-FE12212AF365}"/>
              </a:ext>
            </a:extLst>
          </p:cNvPr>
          <p:cNvSpPr/>
          <p:nvPr/>
        </p:nvSpPr>
        <p:spPr>
          <a:xfrm>
            <a:off x="2989876" y="5128842"/>
            <a:ext cx="24295457" cy="2994265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E94295-9F2F-4978-9532-469C5FA89E06}"/>
              </a:ext>
            </a:extLst>
          </p:cNvPr>
          <p:cNvSpPr txBox="1"/>
          <p:nvPr/>
        </p:nvSpPr>
        <p:spPr>
          <a:xfrm>
            <a:off x="9388159" y="6081534"/>
            <a:ext cx="13525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200" i="1" dirty="0"/>
              <a:t>ИРЭ им. В.А. Котельникова РАН</a:t>
            </a:r>
          </a:p>
          <a:p>
            <a:pPr marL="742950" indent="-742950">
              <a:buAutoNum type="arabicPeriod"/>
            </a:pPr>
            <a:r>
              <a:rPr lang="ru-RU" sz="3200" i="1" dirty="0"/>
              <a:t>МФТИ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FE1276-1341-45EB-A7F9-2A3750F48194}"/>
              </a:ext>
            </a:extLst>
          </p:cNvPr>
          <p:cNvSpPr txBox="1"/>
          <p:nvPr/>
        </p:nvSpPr>
        <p:spPr>
          <a:xfrm>
            <a:off x="8192173" y="7367194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*rodionov.da@phystech.edu</a:t>
            </a:r>
            <a:endParaRPr lang="ru-RU" sz="3200" i="1" dirty="0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DFBAB006-AB9F-4E7C-B43B-0EC3A1179704}"/>
              </a:ext>
            </a:extLst>
          </p:cNvPr>
          <p:cNvSpPr/>
          <p:nvPr/>
        </p:nvSpPr>
        <p:spPr>
          <a:xfrm>
            <a:off x="2989874" y="37548622"/>
            <a:ext cx="11985243" cy="2680762"/>
          </a:xfrm>
          <a:prstGeom prst="roundRect">
            <a:avLst>
              <a:gd name="adj" fmla="val 9144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Работа выполнена в рамках государственного задания ИРЭ им. В.А. Котельникова РАН.</a:t>
            </a:r>
          </a:p>
          <a:p>
            <a:pPr algn="ctr"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Родионов Д.А. благодарит Фонд развития теоретической физики и математики «БАЗИС» (грант № 21-1-5-133-1).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5F95E42-F490-4F21-80B1-D32419BB88D6}"/>
              </a:ext>
            </a:extLst>
          </p:cNvPr>
          <p:cNvGrpSpPr/>
          <p:nvPr/>
        </p:nvGrpSpPr>
        <p:grpSpPr>
          <a:xfrm>
            <a:off x="15300097" y="37548623"/>
            <a:ext cx="11985244" cy="2680761"/>
            <a:chOff x="15300088" y="37538465"/>
            <a:chExt cx="11985244" cy="2680761"/>
          </a:xfrm>
        </p:grpSpPr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52C734E5-C0E3-471A-978B-7C1FADABCE4A}"/>
                </a:ext>
              </a:extLst>
            </p:cNvPr>
            <p:cNvSpPr/>
            <p:nvPr/>
          </p:nvSpPr>
          <p:spPr>
            <a:xfrm>
              <a:off x="15300088" y="37538465"/>
              <a:ext cx="11985244" cy="2680761"/>
            </a:xfrm>
            <a:prstGeom prst="roundRect">
              <a:avLst>
                <a:gd name="adj" fmla="val 9144"/>
              </a:avLst>
            </a:prstGeom>
            <a:noFill/>
            <a:ln w="57150">
              <a:solidFill>
                <a:srgbClr val="2A2E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F3FCCE3-AE34-4E07-8E6E-E7B5EAB2B949}"/>
                </a:ext>
              </a:extLst>
            </p:cNvPr>
            <p:cNvSpPr txBox="1"/>
            <p:nvPr/>
          </p:nvSpPr>
          <p:spPr>
            <a:xfrm>
              <a:off x="15588156" y="37745019"/>
              <a:ext cx="8202230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2400" dirty="0"/>
                <a:t>Результаты исследования опубликованы в </a:t>
              </a:r>
              <a:r>
                <a:rPr lang="en-US" sz="2400" dirty="0"/>
                <a:t>Physical Review B:</a:t>
              </a:r>
              <a:endParaRPr lang="ru-RU" sz="2400" dirty="0"/>
            </a:p>
            <a:p>
              <a:pPr>
                <a:lnSpc>
                  <a:spcPct val="150000"/>
                </a:lnSpc>
              </a:pPr>
              <a:r>
                <a:rPr lang="ru-RU" sz="2400" b="1" dirty="0"/>
                <a:t>	</a:t>
              </a:r>
              <a:r>
                <a:rPr lang="en-US" sz="2400" b="1" dirty="0"/>
                <a:t>Fully screened two-dimensional </a:t>
              </a:r>
              <a:r>
                <a:rPr lang="en-US" sz="2400" b="1" dirty="0" err="1"/>
                <a:t>magnetoplasmons</a:t>
              </a:r>
              <a:r>
                <a:rPr lang="en-US" sz="2400" b="1" dirty="0"/>
                <a:t> and </a:t>
              </a:r>
              <a:r>
                <a:rPr lang="ru-RU" sz="2400" b="1" dirty="0"/>
                <a:t>			</a:t>
              </a:r>
              <a:r>
                <a:rPr lang="en-US" sz="2400" b="1" dirty="0"/>
                <a:t>rotational gravity shallow water waves in a rectangle</a:t>
              </a:r>
              <a:endParaRPr lang="ru-RU" sz="2400" dirty="0"/>
            </a:p>
            <a:p>
              <a:r>
                <a:rPr lang="fr-FR" sz="2400" dirty="0"/>
                <a:t>DOI: </a:t>
              </a:r>
              <a:r>
                <a:rPr lang="fr-FR" sz="2400" dirty="0">
                  <a:hlinkClick r:id="rId3"/>
                </a:rPr>
                <a:t>10.1103/PhysRevB.109.L241402</a:t>
              </a:r>
              <a:r>
                <a:rPr lang="ru-RU" sz="2400" dirty="0"/>
                <a:t> (</a:t>
              </a:r>
              <a:r>
                <a:rPr lang="en-US" sz="2400" dirty="0"/>
                <a:t>10 </a:t>
              </a:r>
              <a:r>
                <a:rPr lang="ru-RU" sz="2400" dirty="0"/>
                <a:t>июня 2024)</a:t>
              </a: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37277704-805F-4364-9276-ECBC278B6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250524" y="37674921"/>
              <a:ext cx="2715349" cy="2425509"/>
            </a:xfrm>
            <a:prstGeom prst="rect">
              <a:avLst/>
            </a:prstGeom>
          </p:spPr>
        </p:pic>
      </p:grp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E9C0086F-CEF0-4781-BBA6-DF03A2A17234}"/>
              </a:ext>
            </a:extLst>
          </p:cNvPr>
          <p:cNvSpPr/>
          <p:nvPr/>
        </p:nvSpPr>
        <p:spPr>
          <a:xfrm>
            <a:off x="2989874" y="13893617"/>
            <a:ext cx="7792425" cy="23294297"/>
          </a:xfrm>
          <a:prstGeom prst="roundRect">
            <a:avLst>
              <a:gd name="adj" fmla="val 4045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47895452-1A1F-4F8B-84C8-835F3639C717}"/>
              </a:ext>
            </a:extLst>
          </p:cNvPr>
          <p:cNvSpPr/>
          <p:nvPr/>
        </p:nvSpPr>
        <p:spPr>
          <a:xfrm>
            <a:off x="19492915" y="9751527"/>
            <a:ext cx="7792425" cy="14495485"/>
          </a:xfrm>
          <a:prstGeom prst="roundRect">
            <a:avLst>
              <a:gd name="adj" fmla="val 4045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96BF69B0-1918-4139-B1B2-5F89B08E7021}"/>
              </a:ext>
            </a:extLst>
          </p:cNvPr>
          <p:cNvSpPr/>
          <p:nvPr/>
        </p:nvSpPr>
        <p:spPr>
          <a:xfrm>
            <a:off x="11241394" y="9751527"/>
            <a:ext cx="7792425" cy="14495485"/>
          </a:xfrm>
          <a:prstGeom prst="roundRect">
            <a:avLst>
              <a:gd name="adj" fmla="val 4045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644403E3-3830-4FE4-B682-C43C9ACC43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2601" y="15598688"/>
            <a:ext cx="7146970" cy="279896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3CA168B-1BDE-4F9F-80F7-72F059F93185}"/>
              </a:ext>
            </a:extLst>
          </p:cNvPr>
          <p:cNvGrpSpPr/>
          <p:nvPr/>
        </p:nvGrpSpPr>
        <p:grpSpPr>
          <a:xfrm>
            <a:off x="19815642" y="10781116"/>
            <a:ext cx="7146970" cy="6910367"/>
            <a:chOff x="11564122" y="9751527"/>
            <a:chExt cx="7146970" cy="6910367"/>
          </a:xfrm>
        </p:grpSpPr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F4BA60EE-CF8C-446F-A864-DE1624FB7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57798" y="9751527"/>
              <a:ext cx="5564304" cy="509700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FA46800-9BD7-40A3-88B2-10D38069DECE}"/>
                    </a:ext>
                  </a:extLst>
                </p:cNvPr>
                <p:cNvSpPr txBox="1"/>
                <p:nvPr/>
              </p:nvSpPr>
              <p:spPr>
                <a:xfrm>
                  <a:off x="11564122" y="14895385"/>
                  <a:ext cx="7146970" cy="17665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i="1" dirty="0"/>
                    <a:t>Зависимость частоты плазменных колебаний в квадрате от циклотронной частоты, деленной на определенную в </a:t>
                  </a:r>
                  <a:r>
                    <a:rPr lang="en-US" i="1" dirty="0"/>
                    <a:t>(1</a:t>
                  </a:r>
                  <a:r>
                    <a:rPr lang="ru-RU" i="1" dirty="0"/>
                    <a:t>) частоту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1,0</m:t>
                          </m:r>
                        </m:sub>
                      </m:sSub>
                    </m:oMath>
                  </a14:m>
                  <a:r>
                    <a:rPr lang="ru-RU" i="1" dirty="0"/>
                    <a:t>. Точки соответствуют численному решению. Разные цвета показывают принадлежность к различным подсистемам уравнений. Сплошные кривые представляют аналитический результат из (</a:t>
                  </a:r>
                  <a:r>
                    <a:rPr lang="en-US" i="1" dirty="0"/>
                    <a:t>2</a:t>
                  </a:r>
                  <a:r>
                    <a:rPr lang="ru-RU" i="1" dirty="0"/>
                    <a:t>) и (</a:t>
                  </a:r>
                  <a:r>
                    <a:rPr lang="en-US" i="1" dirty="0"/>
                    <a:t>3</a:t>
                  </a:r>
                  <a:r>
                    <a:rPr lang="ru-RU" i="1" dirty="0"/>
                    <a:t>).</a:t>
                  </a:r>
                  <a:r>
                    <a:rPr lang="en-US" i="1" dirty="0"/>
                    <a:t> </a:t>
                  </a:r>
                  <a:r>
                    <a:rPr lang="ru-RU" i="1" dirty="0"/>
                    <a:t>Пунктирная прямая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a14:m>
                  <a:r>
                    <a:rPr lang="en-US" i="1" dirty="0"/>
                    <a:t>.</a:t>
                  </a:r>
                  <a:endParaRPr lang="ru-RU" i="1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FA46800-9BD7-40A3-88B2-10D38069DE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64122" y="14895385"/>
                  <a:ext cx="7146970" cy="1766509"/>
                </a:xfrm>
                <a:prstGeom prst="rect">
                  <a:avLst/>
                </a:prstGeom>
                <a:blipFill>
                  <a:blip r:embed="rId7"/>
                  <a:stretch>
                    <a:fillRect l="-768" t="-1724" r="-683" b="-448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B4C23A62-B868-4F0F-B5BD-4E6E4037CAE2}"/>
              </a:ext>
            </a:extLst>
          </p:cNvPr>
          <p:cNvGrpSpPr/>
          <p:nvPr/>
        </p:nvGrpSpPr>
        <p:grpSpPr>
          <a:xfrm>
            <a:off x="2989874" y="8407013"/>
            <a:ext cx="24295459" cy="959965"/>
            <a:chOff x="2989872" y="39456449"/>
            <a:chExt cx="24295459" cy="959965"/>
          </a:xfrm>
        </p:grpSpPr>
        <p:sp>
          <p:nvSpPr>
            <p:cNvPr id="35" name="Прямоугольник: скругленные углы 34">
              <a:extLst>
                <a:ext uri="{FF2B5EF4-FFF2-40B4-BE49-F238E27FC236}">
                  <a16:creationId xmlns:a16="http://schemas.microsoft.com/office/drawing/2014/main" id="{8C895AA9-C13C-4761-BA99-07EBB9C9AA5A}"/>
                </a:ext>
              </a:extLst>
            </p:cNvPr>
            <p:cNvSpPr/>
            <p:nvPr/>
          </p:nvSpPr>
          <p:spPr>
            <a:xfrm>
              <a:off x="2989872" y="39456449"/>
              <a:ext cx="24295459" cy="959965"/>
            </a:xfrm>
            <a:prstGeom prst="roundRect">
              <a:avLst>
                <a:gd name="adj" fmla="val 23035"/>
              </a:avLst>
            </a:prstGeom>
            <a:solidFill>
              <a:srgbClr val="0F5876"/>
            </a:solidFill>
            <a:ln w="57150">
              <a:solidFill>
                <a:srgbClr val="2A2E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id="{915CF613-E5A8-4EA8-94F2-385FDE329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61836" y="39645918"/>
              <a:ext cx="2295525" cy="58102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A4EF2F-22C3-484D-B65E-1EA46EE66F22}"/>
                </a:ext>
              </a:extLst>
            </p:cNvPr>
            <p:cNvSpPr txBox="1"/>
            <p:nvPr/>
          </p:nvSpPr>
          <p:spPr>
            <a:xfrm>
              <a:off x="4110907" y="39674821"/>
              <a:ext cx="18785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solidFill>
                    <a:srgbClr val="ECF2F4"/>
                  </a:solidFill>
                  <a:cs typeface="Times New Roman" panose="02020603050405020304" pitchFamily="18" charset="0"/>
                </a:rPr>
                <a:t>Летняя школа фонда «Базис» «Современные проблемы физики конденсированного состояния»</a:t>
              </a:r>
              <a:r>
                <a:rPr lang="en-US" sz="2800" dirty="0">
                  <a:solidFill>
                    <a:srgbClr val="ECF2F4"/>
                  </a:solidFill>
                  <a:cs typeface="Times New Roman" panose="02020603050405020304" pitchFamily="18" charset="0"/>
                </a:rPr>
                <a:t> (21</a:t>
              </a:r>
              <a:r>
                <a:rPr lang="ru-RU" sz="2800" dirty="0">
                  <a:solidFill>
                    <a:srgbClr val="ECF2F4"/>
                  </a:solidFill>
                  <a:cs typeface="Times New Roman" panose="02020603050405020304" pitchFamily="18" charset="0"/>
                </a:rPr>
                <a:t> июля – 1 августа 2024</a:t>
              </a:r>
              <a:r>
                <a:rPr lang="en-US" sz="2800" dirty="0">
                  <a:solidFill>
                    <a:srgbClr val="ECF2F4"/>
                  </a:solidFill>
                  <a:cs typeface="Times New Roman" panose="02020603050405020304" pitchFamily="18" charset="0"/>
                </a:rPr>
                <a:t>)</a:t>
              </a:r>
              <a:endParaRPr lang="ru-RU" sz="2800" dirty="0">
                <a:solidFill>
                  <a:srgbClr val="ECF2F4"/>
                </a:solidFill>
                <a:cs typeface="Times New Roman" panose="02020603050405020304" pitchFamily="18" charset="0"/>
              </a:endParaRPr>
            </a:p>
          </p:txBody>
        </p:sp>
      </p:grpSp>
      <p:pic>
        <p:nvPicPr>
          <p:cNvPr id="37" name="Picture 4" descr="http://qrcoder.ru/code/?https%3A%2F%2Fwww.researchgate.net%2Fprofile%2FDanil-Rodionov%2Fresearch&amp;4&amp;0">
            <a:extLst>
              <a:ext uri="{FF2B5EF4-FFF2-40B4-BE49-F238E27FC236}">
                <a16:creationId xmlns:a16="http://schemas.microsoft.com/office/drawing/2014/main" id="{1667FF49-913F-400B-88E1-56157F2D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7832" y="5267913"/>
            <a:ext cx="2089026" cy="208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E7F163A7-24D2-455E-811F-64505A287E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406309" y="7468293"/>
            <a:ext cx="3407403" cy="4365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F7101E-39FC-44E8-A2E0-DA923603D0E4}"/>
              </a:ext>
            </a:extLst>
          </p:cNvPr>
          <p:cNvSpPr txBox="1"/>
          <p:nvPr/>
        </p:nvSpPr>
        <p:spPr>
          <a:xfrm>
            <a:off x="25752346" y="7292189"/>
            <a:ext cx="922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11716"/>
                </a:solidFill>
              </a:rPr>
              <a:t>*</a:t>
            </a:r>
            <a:endParaRPr lang="ru-RU" sz="4000" dirty="0">
              <a:solidFill>
                <a:srgbClr val="01171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D26656-F261-4311-B274-99FD5B34536A}"/>
              </a:ext>
            </a:extLst>
          </p:cNvPr>
          <p:cNvSpPr txBox="1"/>
          <p:nvPr/>
        </p:nvSpPr>
        <p:spPr>
          <a:xfrm>
            <a:off x="19815642" y="9972092"/>
            <a:ext cx="649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11716"/>
                </a:solidFill>
              </a:rPr>
              <a:t>Результаты в квадрате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C405E8-B361-4F14-87C8-ADFF6D403270}"/>
              </a:ext>
            </a:extLst>
          </p:cNvPr>
          <p:cNvSpPr txBox="1"/>
          <p:nvPr/>
        </p:nvSpPr>
        <p:spPr>
          <a:xfrm>
            <a:off x="11656208" y="9972092"/>
            <a:ext cx="649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11716"/>
                </a:solidFill>
              </a:rPr>
              <a:t>Метод решения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D4D54B-F746-4F6B-96A8-8B7160E7A242}"/>
              </a:ext>
            </a:extLst>
          </p:cNvPr>
          <p:cNvSpPr txBox="1"/>
          <p:nvPr/>
        </p:nvSpPr>
        <p:spPr>
          <a:xfrm>
            <a:off x="3312600" y="14100955"/>
            <a:ext cx="7146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11716"/>
                </a:solidFill>
              </a:rPr>
              <a:t>Аналогия</a:t>
            </a: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F6AE5EED-19D0-40E9-906A-04491A49F9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896372" y="12008560"/>
            <a:ext cx="4437213" cy="1055914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C8744EAF-E504-48E6-A239-B94F78BC19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928087" y="14142963"/>
            <a:ext cx="4419040" cy="1106171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FDC7487B-E19A-471B-89D8-38D919DD0A2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389770" y="16790949"/>
            <a:ext cx="3495673" cy="953365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B82A4D03-5F91-4E1A-9FFF-E5DB0590047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154510" y="19108243"/>
            <a:ext cx="4291173" cy="10683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A54ACA3-8374-4352-9171-41B4A28EA8AD}"/>
              </a:ext>
            </a:extLst>
          </p:cNvPr>
          <p:cNvSpPr txBox="1"/>
          <p:nvPr/>
        </p:nvSpPr>
        <p:spPr>
          <a:xfrm>
            <a:off x="11656208" y="10787447"/>
            <a:ext cx="691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Уравнение для плотности тока имеет следующий вид: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D13BA24-6628-44EE-AB5A-544CC166F904}"/>
                  </a:ext>
                </a:extLst>
              </p:cNvPr>
              <p:cNvSpPr txBox="1"/>
              <p:nvPr/>
            </p:nvSpPr>
            <p:spPr>
              <a:xfrm>
                <a:off x="11656207" y="13206692"/>
                <a:ext cx="6917542" cy="716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/>
                  <a:t>Здесь операторы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и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являются эрмитовыми в Гильбертовом пространстве со скалярным произведением</a:t>
                </a: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D13BA24-6628-44EE-AB5A-544CC166F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207" y="13206692"/>
                <a:ext cx="6917542" cy="716222"/>
              </a:xfrm>
              <a:prstGeom prst="rect">
                <a:avLst/>
              </a:prstGeom>
              <a:blipFill>
                <a:blip r:embed="rId16"/>
                <a:stretch>
                  <a:fillRect l="-881" t="-5085" r="-969" b="-13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7493D1D-ED65-46F3-8224-09752748D161}"/>
                  </a:ext>
                </a:extLst>
              </p:cNvPr>
              <p:cNvSpPr txBox="1"/>
              <p:nvPr/>
            </p:nvSpPr>
            <p:spPr>
              <a:xfrm>
                <a:off x="11656207" y="15319428"/>
                <a:ext cx="69175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/>
                  <a:t>где функции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ru-RU" sz="2000" dirty="0"/>
                  <a:t> и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имеют нулевую нормальную компоненту на границе прямоугольника.</a:t>
                </a: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7493D1D-ED65-46F3-8224-09752748D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207" y="15319428"/>
                <a:ext cx="6917542" cy="707886"/>
              </a:xfrm>
              <a:prstGeom prst="rect">
                <a:avLst/>
              </a:prstGeom>
              <a:blipFill>
                <a:blip r:embed="rId17"/>
                <a:stretch>
                  <a:fillRect l="-881" t="-4310" r="-969" b="-146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22891538-6727-4DE3-9F3C-BF57DCAB5A1F}"/>
              </a:ext>
            </a:extLst>
          </p:cNvPr>
          <p:cNvSpPr txBox="1"/>
          <p:nvPr/>
        </p:nvSpPr>
        <p:spPr>
          <a:xfrm>
            <a:off x="11678832" y="16215701"/>
            <a:ext cx="691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Плотность тока ищем в виде:</a:t>
            </a:r>
          </a:p>
        </p:txBody>
      </p:sp>
      <p:grpSp>
        <p:nvGrpSpPr>
          <p:cNvPr id="112" name="Группа 111">
            <a:extLst>
              <a:ext uri="{FF2B5EF4-FFF2-40B4-BE49-F238E27FC236}">
                <a16:creationId xmlns:a16="http://schemas.microsoft.com/office/drawing/2014/main" id="{F7D5EDCE-12A4-44E1-9CB1-A79D49063DD9}"/>
              </a:ext>
            </a:extLst>
          </p:cNvPr>
          <p:cNvGrpSpPr/>
          <p:nvPr/>
        </p:nvGrpSpPr>
        <p:grpSpPr>
          <a:xfrm>
            <a:off x="11232945" y="24631561"/>
            <a:ext cx="16043938" cy="6822214"/>
            <a:chOff x="11241395" y="30365700"/>
            <a:chExt cx="16043938" cy="6822214"/>
          </a:xfrm>
        </p:grpSpPr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01ACCAFC-F1D6-475D-9611-03D9EE266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2094404" y="31300252"/>
              <a:ext cx="13897136" cy="4977899"/>
            </a:xfrm>
            <a:prstGeom prst="rect">
              <a:avLst/>
            </a:prstGeom>
          </p:spPr>
        </p:pic>
        <p:sp>
          <p:nvSpPr>
            <p:cNvPr id="31" name="Прямоугольник: скругленные углы 30">
              <a:extLst>
                <a:ext uri="{FF2B5EF4-FFF2-40B4-BE49-F238E27FC236}">
                  <a16:creationId xmlns:a16="http://schemas.microsoft.com/office/drawing/2014/main" id="{F83BB5FB-E62A-4123-8832-D4445042861C}"/>
                </a:ext>
              </a:extLst>
            </p:cNvPr>
            <p:cNvSpPr/>
            <p:nvPr/>
          </p:nvSpPr>
          <p:spPr>
            <a:xfrm>
              <a:off x="11241395" y="30365700"/>
              <a:ext cx="16043938" cy="6822214"/>
            </a:xfrm>
            <a:prstGeom prst="roundRect">
              <a:avLst>
                <a:gd name="adj" fmla="val 4045"/>
              </a:avLst>
            </a:prstGeom>
            <a:noFill/>
            <a:ln w="57150">
              <a:solidFill>
                <a:srgbClr val="2A2E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ED22E5F7-0825-4DA1-A60F-721FA5C9114F}"/>
                    </a:ext>
                  </a:extLst>
                </p:cNvPr>
                <p:cNvSpPr txBox="1"/>
                <p:nvPr/>
              </p:nvSpPr>
              <p:spPr>
                <a:xfrm>
                  <a:off x="11673276" y="36137013"/>
                  <a:ext cx="15289336" cy="9574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i="1" dirty="0"/>
                    <a:t>Зависимость частоты плазменных колебаний в квадрате от циклотронной частоты, деленной на определенную в </a:t>
                  </a:r>
                  <a:r>
                    <a:rPr lang="en-US" i="1" dirty="0"/>
                    <a:t>(1</a:t>
                  </a:r>
                  <a:r>
                    <a:rPr lang="ru-RU" i="1" dirty="0"/>
                    <a:t>) частоту</a:t>
                  </a:r>
                  <a:r>
                    <a:rPr lang="en-US" i="1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1,0</m:t>
                          </m:r>
                        </m:sub>
                      </m:sSub>
                    </m:oMath>
                  </a14:m>
                  <a:r>
                    <a:rPr lang="ru-RU" i="1" dirty="0"/>
                    <a:t> Точки соответствуют численному решению. Результаты приведены для различных соотношений сторон: (</a:t>
                  </a:r>
                  <a:r>
                    <a:rPr lang="en-US" i="1" dirty="0"/>
                    <a:t>a</a:t>
                  </a:r>
                  <a:r>
                    <a:rPr lang="ru-RU" i="1" dirty="0"/>
                    <a:t>)</a:t>
                  </a:r>
                  <a:r>
                    <a:rPr lang="en-US" i="1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=1.5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a14:m>
                  <a:r>
                    <a:rPr lang="en-US" i="1" dirty="0"/>
                    <a:t>, (b)</a:t>
                  </a:r>
                  <a:r>
                    <a:rPr lang="ru-RU" i="1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a14:m>
                  <a:r>
                    <a:rPr lang="en-US" i="1" dirty="0"/>
                    <a:t> </a:t>
                  </a:r>
                  <a:r>
                    <a:rPr lang="ru-RU" i="1" dirty="0"/>
                    <a:t>и </a:t>
                  </a:r>
                  <a:r>
                    <a:rPr lang="en-US" i="1" dirty="0"/>
                    <a:t>(c)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a14:m>
                  <a:r>
                    <a:rPr lang="en-US" i="1" dirty="0"/>
                    <a:t>. </a:t>
                  </a:r>
                  <a:r>
                    <a:rPr lang="ru-RU" i="1" dirty="0"/>
                    <a:t>Пунктирная прямая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a14:m>
                  <a:r>
                    <a:rPr lang="en-US" i="1" dirty="0"/>
                    <a:t>.</a:t>
                  </a:r>
                  <a:r>
                    <a:rPr lang="ru-RU" i="1" dirty="0"/>
                    <a:t> </a:t>
                  </a:r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ED22E5F7-0825-4DA1-A60F-721FA5C911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73276" y="36137013"/>
                  <a:ext cx="15289336" cy="957442"/>
                </a:xfrm>
                <a:prstGeom prst="rect">
                  <a:avLst/>
                </a:prstGeom>
                <a:blipFill>
                  <a:blip r:embed="rId19"/>
                  <a:stretch>
                    <a:fillRect l="-359" t="-2548" r="-319" b="-955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A5C579B-52BA-4195-A215-B9EB08205220}"/>
                </a:ext>
              </a:extLst>
            </p:cNvPr>
            <p:cNvSpPr txBox="1"/>
            <p:nvPr/>
          </p:nvSpPr>
          <p:spPr>
            <a:xfrm>
              <a:off x="11656207" y="30661205"/>
              <a:ext cx="78367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u="sng" dirty="0">
                  <a:solidFill>
                    <a:srgbClr val="011716"/>
                  </a:solidFill>
                </a:rPr>
                <a:t>Результаты в прямоугольнике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F23D7D56-B083-430D-A458-323AB32C36E5}"/>
              </a:ext>
            </a:extLst>
          </p:cNvPr>
          <p:cNvSpPr txBox="1"/>
          <p:nvPr/>
        </p:nvSpPr>
        <p:spPr>
          <a:xfrm>
            <a:off x="11700403" y="20277278"/>
            <a:ext cx="6917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Подставляя разложение в исходное уравнение и </a:t>
            </a:r>
            <a:r>
              <a:rPr lang="ru-RU" sz="2000" dirty="0" err="1"/>
              <a:t>домножая</a:t>
            </a:r>
            <a:r>
              <a:rPr lang="ru-RU" sz="2000" dirty="0"/>
              <a:t>, на каждое эрмитово сопряженное состояние мы приходим к системе линейных уравнений на неизвестные коэффициенты.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499E4B3-74BE-4555-A247-9839F54620A3}"/>
              </a:ext>
            </a:extLst>
          </p:cNvPr>
          <p:cNvGrpSpPr/>
          <p:nvPr/>
        </p:nvGrpSpPr>
        <p:grpSpPr>
          <a:xfrm>
            <a:off x="3066522" y="27787657"/>
            <a:ext cx="7706263" cy="2154400"/>
            <a:chOff x="3066522" y="23795664"/>
            <a:chExt cx="7706263" cy="21544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44C46B1-B94A-4E1B-B836-43652F5858F1}"/>
                    </a:ext>
                  </a:extLst>
                </p:cNvPr>
                <p:cNvSpPr txBox="1"/>
                <p:nvPr/>
              </p:nvSpPr>
              <p:spPr>
                <a:xfrm>
                  <a:off x="3066522" y="24267359"/>
                  <a:ext cx="7706263" cy="16827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𝒋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×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⊥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𝑝𝑙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𝛿𝜌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𝑝𝑙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sub>
                                        </m:sSub>
                                        <m:sSup>
                                          <m:sSupPr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rad>
                              </m:e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𝛿𝜌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44C46B1-B94A-4E1B-B836-43652F5858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6522" y="24267359"/>
                  <a:ext cx="7706263" cy="1682705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F0EC22E-D734-4072-A2BA-E3634786F3C9}"/>
                </a:ext>
              </a:extLst>
            </p:cNvPr>
            <p:cNvSpPr txBox="1"/>
            <p:nvPr/>
          </p:nvSpPr>
          <p:spPr>
            <a:xfrm>
              <a:off x="3329829" y="23795664"/>
              <a:ext cx="6296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ru-RU" sz="2000" b="1" i="1" dirty="0">
                  <a:solidFill>
                    <a:srgbClr val="011716"/>
                  </a:solidFill>
                </a:rPr>
                <a:t>волн в </a:t>
              </a:r>
              <a:r>
                <a:rPr lang="en-US" sz="2000" b="1" i="1" dirty="0">
                  <a:solidFill>
                    <a:srgbClr val="011716"/>
                  </a:solidFill>
                </a:rPr>
                <a:t>2DES</a:t>
              </a:r>
              <a:endParaRPr lang="ru-RU" sz="2000" b="1" i="1" dirty="0">
                <a:solidFill>
                  <a:srgbClr val="011716"/>
                </a:solidFill>
              </a:endParaRP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0B940F1-6E86-458E-804A-802833AA32CD}"/>
              </a:ext>
            </a:extLst>
          </p:cNvPr>
          <p:cNvGrpSpPr/>
          <p:nvPr/>
        </p:nvGrpSpPr>
        <p:grpSpPr>
          <a:xfrm>
            <a:off x="3116712" y="30322927"/>
            <a:ext cx="7876084" cy="2020952"/>
            <a:chOff x="3135762" y="26602728"/>
            <a:chExt cx="7876084" cy="20209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6A485D01-CDC5-4A59-9295-D95E892FDC6F}"/>
                    </a:ext>
                  </a:extLst>
                </p:cNvPr>
                <p:cNvSpPr txBox="1"/>
                <p:nvPr/>
              </p:nvSpPr>
              <p:spPr>
                <a:xfrm>
                  <a:off x="3135762" y="27143916"/>
                  <a:ext cx="7876084" cy="14797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  <m:t>𝒗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×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>
                                            <a:latin typeface="Cambria Math" panose="02040503050406030204" pitchFamily="18" charset="0"/>
                                          </a:rPr>
                                          <m:t>𝒆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⊥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𝑔𝐻</m:t>
                                    </m:r>
                                  </m:e>
                                </m:rad>
                                <m:r>
                                  <m:rPr>
                                    <m:nor/>
                                  </m:rPr>
                                  <a:rPr lang="ru-RU" sz="2000" dirty="0"/>
                                  <m:t> 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𝛿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den>
                                </m:f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6A485D01-CDC5-4A59-9295-D95E892FDC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5762" y="27143916"/>
                  <a:ext cx="7876084" cy="1479764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A1C04D7-F159-4E3D-82C6-6409AE92FFB8}"/>
                </a:ext>
              </a:extLst>
            </p:cNvPr>
            <p:cNvSpPr txBox="1"/>
            <p:nvPr/>
          </p:nvSpPr>
          <p:spPr>
            <a:xfrm>
              <a:off x="3328391" y="26602728"/>
              <a:ext cx="62960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ru-RU" sz="2000" b="1" i="1" dirty="0">
                  <a:solidFill>
                    <a:srgbClr val="011716"/>
                  </a:solidFill>
                </a:rPr>
                <a:t>волн на мелкой воде: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A543029-B5CB-4CD0-B486-035FEA1F18C1}"/>
                  </a:ext>
                </a:extLst>
              </p:cNvPr>
              <p:cNvSpPr txBox="1"/>
              <p:nvPr/>
            </p:nvSpPr>
            <p:spPr>
              <a:xfrm>
                <a:off x="3239836" y="33476790"/>
                <a:ext cx="3737882" cy="1380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𝒗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b="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A543029-B5CB-4CD0-B486-035FEA1F1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36" y="33476790"/>
                <a:ext cx="3737882" cy="1380763"/>
              </a:xfrm>
              <a:prstGeom prst="rect">
                <a:avLst/>
              </a:prstGeom>
              <a:blipFill>
                <a:blip r:embed="rId22"/>
                <a:stretch>
                  <a:fillRect b="-22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CCF7A029-AB8A-41C9-A397-6DF52BC7B166}"/>
              </a:ext>
            </a:extLst>
          </p:cNvPr>
          <p:cNvSpPr txBox="1"/>
          <p:nvPr/>
        </p:nvSpPr>
        <p:spPr>
          <a:xfrm>
            <a:off x="3221149" y="32946346"/>
            <a:ext cx="7026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>
                <a:solidFill>
                  <a:srgbClr val="011716"/>
                </a:solidFill>
              </a:rPr>
              <a:t>Соответствие физических величин: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35451BB-2094-4C24-B679-C66D97ED29EC}"/>
              </a:ext>
            </a:extLst>
          </p:cNvPr>
          <p:cNvSpPr txBox="1"/>
          <p:nvPr/>
        </p:nvSpPr>
        <p:spPr>
          <a:xfrm>
            <a:off x="3211961" y="35274838"/>
            <a:ext cx="7026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>
                <a:solidFill>
                  <a:srgbClr val="011716"/>
                </a:solidFill>
              </a:rPr>
              <a:t>Соответствие терминологии: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DAE5F77-3481-4C3E-8155-911DE923FDFE}"/>
                  </a:ext>
                </a:extLst>
              </p:cNvPr>
              <p:cNvSpPr txBox="1"/>
              <p:nvPr/>
            </p:nvSpPr>
            <p:spPr>
              <a:xfrm>
                <a:off x="11677744" y="21997820"/>
                <a:ext cx="6917542" cy="1701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/>
                  <a:t>Явный расчет матричного элемента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⟨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acc>
                          <m:accPr>
                            <m:chr m:val="̂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acc>
                      </m:e>
                    </m:d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показывает, что полученная система уравнений распадается на две независимые подсистемы. Первая из них определяет взаимодействие между модами с четной суммой индексов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и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ru-RU" sz="2000" dirty="0"/>
                  <a:t>, а вторая – с нечетной.</a:t>
                </a:r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DAE5F77-3481-4C3E-8155-911DE923F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7744" y="21997820"/>
                <a:ext cx="6917542" cy="1701684"/>
              </a:xfrm>
              <a:prstGeom prst="rect">
                <a:avLst/>
              </a:prstGeom>
              <a:blipFill>
                <a:blip r:embed="rId23"/>
                <a:stretch>
                  <a:fillRect l="-970" t="-1434" r="-970" b="-4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92F4B82E-4323-4575-99E2-8FBED766E6A7}"/>
              </a:ext>
            </a:extLst>
          </p:cNvPr>
          <p:cNvGrpSpPr/>
          <p:nvPr/>
        </p:nvGrpSpPr>
        <p:grpSpPr>
          <a:xfrm>
            <a:off x="3312600" y="23072338"/>
            <a:ext cx="7028195" cy="3120227"/>
            <a:chOff x="3274805" y="18477711"/>
            <a:chExt cx="11338071" cy="5033634"/>
          </a:xfrm>
        </p:grpSpPr>
        <p:cxnSp>
          <p:nvCxnSpPr>
            <p:cNvPr id="68" name="Прямая соединительная линия 67">
              <a:extLst>
                <a:ext uri="{FF2B5EF4-FFF2-40B4-BE49-F238E27FC236}">
                  <a16:creationId xmlns:a16="http://schemas.microsoft.com/office/drawing/2014/main" id="{7818C468-9EC8-49BB-8B70-F2B9AE219F87}"/>
                </a:ext>
              </a:extLst>
            </p:cNvPr>
            <p:cNvCxnSpPr>
              <a:cxnSpLocks/>
              <a:endCxn id="81" idx="4"/>
            </p:cNvCxnSpPr>
            <p:nvPr/>
          </p:nvCxnSpPr>
          <p:spPr>
            <a:xfrm flipV="1">
              <a:off x="5379829" y="20259315"/>
              <a:ext cx="934642" cy="923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>
              <a:extLst>
                <a:ext uri="{FF2B5EF4-FFF2-40B4-BE49-F238E27FC236}">
                  <a16:creationId xmlns:a16="http://schemas.microsoft.com/office/drawing/2014/main" id="{F537C30F-7B75-479C-AD8C-89D423E0D1C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79830" y="21182484"/>
              <a:ext cx="1132872" cy="4260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Дуга 69">
              <a:extLst>
                <a:ext uri="{FF2B5EF4-FFF2-40B4-BE49-F238E27FC236}">
                  <a16:creationId xmlns:a16="http://schemas.microsoft.com/office/drawing/2014/main" id="{648189ED-E1AC-48A7-B14C-D98041DAA28F}"/>
                </a:ext>
              </a:extLst>
            </p:cNvPr>
            <p:cNvSpPr/>
            <p:nvPr/>
          </p:nvSpPr>
          <p:spPr>
            <a:xfrm>
              <a:off x="4333283" y="19082221"/>
              <a:ext cx="2083567" cy="4200525"/>
            </a:xfrm>
            <a:prstGeom prst="arc">
              <a:avLst>
                <a:gd name="adj1" fmla="val 16200000"/>
                <a:gd name="adj2" fmla="val 5376605"/>
              </a:avLst>
            </a:prstGeom>
            <a:ln w="31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Дуга 70">
              <a:extLst>
                <a:ext uri="{FF2B5EF4-FFF2-40B4-BE49-F238E27FC236}">
                  <a16:creationId xmlns:a16="http://schemas.microsoft.com/office/drawing/2014/main" id="{6D0CEBD4-96DE-4DC3-AC14-C53A235C1690}"/>
                </a:ext>
              </a:extLst>
            </p:cNvPr>
            <p:cNvSpPr/>
            <p:nvPr/>
          </p:nvSpPr>
          <p:spPr>
            <a:xfrm>
              <a:off x="4141579" y="19082221"/>
              <a:ext cx="2466974" cy="4200525"/>
            </a:xfrm>
            <a:prstGeom prst="arc">
              <a:avLst>
                <a:gd name="adj1" fmla="val 16200000"/>
                <a:gd name="adj2" fmla="val 5376605"/>
              </a:avLst>
            </a:prstGeom>
            <a:ln w="31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Дуга 71">
              <a:extLst>
                <a:ext uri="{FF2B5EF4-FFF2-40B4-BE49-F238E27FC236}">
                  <a16:creationId xmlns:a16="http://schemas.microsoft.com/office/drawing/2014/main" id="{3E44DC8E-F1A4-49DD-8DE8-63DFFA47FDF8}"/>
                </a:ext>
              </a:extLst>
            </p:cNvPr>
            <p:cNvSpPr/>
            <p:nvPr/>
          </p:nvSpPr>
          <p:spPr>
            <a:xfrm rot="16200000">
              <a:off x="4338045" y="19129845"/>
              <a:ext cx="2083567" cy="4200525"/>
            </a:xfrm>
            <a:prstGeom prst="arc">
              <a:avLst>
                <a:gd name="adj1" fmla="val 16200000"/>
                <a:gd name="adj2" fmla="val 5376605"/>
              </a:avLst>
            </a:prstGeom>
            <a:ln w="31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>
              <a:extLst>
                <a:ext uri="{FF2B5EF4-FFF2-40B4-BE49-F238E27FC236}">
                  <a16:creationId xmlns:a16="http://schemas.microsoft.com/office/drawing/2014/main" id="{01CC7F70-7261-4BE4-A049-0C3368B2127D}"/>
                </a:ext>
              </a:extLst>
            </p:cNvPr>
            <p:cNvSpPr/>
            <p:nvPr/>
          </p:nvSpPr>
          <p:spPr>
            <a:xfrm rot="16200000">
              <a:off x="4146341" y="19129845"/>
              <a:ext cx="2466974" cy="4200525"/>
            </a:xfrm>
            <a:prstGeom prst="arc">
              <a:avLst>
                <a:gd name="adj1" fmla="val 16200000"/>
                <a:gd name="adj2" fmla="val 5376605"/>
              </a:avLst>
            </a:prstGeom>
            <a:ln w="31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Дуга 73">
              <a:extLst>
                <a:ext uri="{FF2B5EF4-FFF2-40B4-BE49-F238E27FC236}">
                  <a16:creationId xmlns:a16="http://schemas.microsoft.com/office/drawing/2014/main" id="{8005ED83-D6C5-4614-86BF-EEEBB26F22BF}"/>
                </a:ext>
              </a:extLst>
            </p:cNvPr>
            <p:cNvSpPr/>
            <p:nvPr/>
          </p:nvSpPr>
          <p:spPr>
            <a:xfrm>
              <a:off x="3274805" y="20672894"/>
              <a:ext cx="4200525" cy="1019175"/>
            </a:xfrm>
            <a:prstGeom prst="arc">
              <a:avLst>
                <a:gd name="adj1" fmla="val 10805405"/>
                <a:gd name="adj2" fmla="val 0"/>
              </a:avLst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" name="Прямая соединительная линия 74">
              <a:extLst>
                <a:ext uri="{FF2B5EF4-FFF2-40B4-BE49-F238E27FC236}">
                  <a16:creationId xmlns:a16="http://schemas.microsoft.com/office/drawing/2014/main" id="{6220CA67-ADC4-47DC-9CE7-A90D535CD94A}"/>
                </a:ext>
              </a:extLst>
            </p:cNvPr>
            <p:cNvCxnSpPr/>
            <p:nvPr/>
          </p:nvCxnSpPr>
          <p:spPr>
            <a:xfrm>
              <a:off x="5379829" y="18853620"/>
              <a:ext cx="0" cy="465772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Овал 75">
              <a:extLst>
                <a:ext uri="{FF2B5EF4-FFF2-40B4-BE49-F238E27FC236}">
                  <a16:creationId xmlns:a16="http://schemas.microsoft.com/office/drawing/2014/main" id="{E16DC995-BC53-40E1-AA0C-30CFD560763E}"/>
                </a:ext>
              </a:extLst>
            </p:cNvPr>
            <p:cNvSpPr/>
            <p:nvPr/>
          </p:nvSpPr>
          <p:spPr>
            <a:xfrm>
              <a:off x="3274805" y="19082221"/>
              <a:ext cx="4200525" cy="4200525"/>
            </a:xfrm>
            <a:prstGeom prst="ellips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Стрелка: изогнутая вправо 76">
              <a:extLst>
                <a:ext uri="{FF2B5EF4-FFF2-40B4-BE49-F238E27FC236}">
                  <a16:creationId xmlns:a16="http://schemas.microsoft.com/office/drawing/2014/main" id="{816F348B-1DB8-47D3-A2DA-47F41B946166}"/>
                </a:ext>
              </a:extLst>
            </p:cNvPr>
            <p:cNvSpPr/>
            <p:nvPr/>
          </p:nvSpPr>
          <p:spPr>
            <a:xfrm>
              <a:off x="4198730" y="18625022"/>
              <a:ext cx="790575" cy="428627"/>
            </a:xfrm>
            <a:prstGeom prst="curvedRightArrow">
              <a:avLst/>
            </a:prstGeom>
            <a:solidFill>
              <a:schemeClr val="bg2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8" name="Дуга 77">
              <a:extLst>
                <a:ext uri="{FF2B5EF4-FFF2-40B4-BE49-F238E27FC236}">
                  <a16:creationId xmlns:a16="http://schemas.microsoft.com/office/drawing/2014/main" id="{177EFC99-4826-4066-ACA5-7894EB4CA882}"/>
                </a:ext>
              </a:extLst>
            </p:cNvPr>
            <p:cNvSpPr/>
            <p:nvPr/>
          </p:nvSpPr>
          <p:spPr>
            <a:xfrm>
              <a:off x="3274805" y="20672894"/>
              <a:ext cx="4200525" cy="1019175"/>
            </a:xfrm>
            <a:prstGeom prst="arc">
              <a:avLst>
                <a:gd name="adj1" fmla="val 20338"/>
                <a:gd name="adj2" fmla="val 10815381"/>
              </a:avLst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9" name="Прямая соединительная линия 78">
              <a:extLst>
                <a:ext uri="{FF2B5EF4-FFF2-40B4-BE49-F238E27FC236}">
                  <a16:creationId xmlns:a16="http://schemas.microsoft.com/office/drawing/2014/main" id="{C6646ABE-7271-486B-B78F-5BFC3CE90A93}"/>
                </a:ext>
              </a:extLst>
            </p:cNvPr>
            <p:cNvCxnSpPr>
              <a:cxnSpLocks/>
            </p:cNvCxnSpPr>
            <p:nvPr/>
          </p:nvCxnSpPr>
          <p:spPr>
            <a:xfrm>
              <a:off x="11312316" y="19170111"/>
              <a:ext cx="0" cy="2393947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>
              <a:extLst>
                <a:ext uri="{FF2B5EF4-FFF2-40B4-BE49-F238E27FC236}">
                  <a16:creationId xmlns:a16="http://schemas.microsoft.com/office/drawing/2014/main" id="{1CF8D3A6-397B-4381-B128-59BFC675EF15}"/>
                </a:ext>
              </a:extLst>
            </p:cNvPr>
            <p:cNvCxnSpPr>
              <a:cxnSpLocks/>
            </p:cNvCxnSpPr>
            <p:nvPr/>
          </p:nvCxnSpPr>
          <p:spPr>
            <a:xfrm>
              <a:off x="11383753" y="19239961"/>
              <a:ext cx="0" cy="2324097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Параллелограмм 80">
              <a:extLst>
                <a:ext uri="{FF2B5EF4-FFF2-40B4-BE49-F238E27FC236}">
                  <a16:creationId xmlns:a16="http://schemas.microsoft.com/office/drawing/2014/main" id="{9622DCA5-5A66-4EE8-B315-D4B35C49164F}"/>
                </a:ext>
              </a:extLst>
            </p:cNvPr>
            <p:cNvSpPr/>
            <p:nvPr/>
          </p:nvSpPr>
          <p:spPr>
            <a:xfrm rot="4535485">
              <a:off x="6246841" y="20155306"/>
              <a:ext cx="296589" cy="166569"/>
            </a:xfrm>
            <a:prstGeom prst="parallelogram">
              <a:avLst>
                <a:gd name="adj" fmla="val 57869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Дуга 81">
              <a:extLst>
                <a:ext uri="{FF2B5EF4-FFF2-40B4-BE49-F238E27FC236}">
                  <a16:creationId xmlns:a16="http://schemas.microsoft.com/office/drawing/2014/main" id="{31C5AA4B-5E9A-475E-BE8B-055377D58FA5}"/>
                </a:ext>
              </a:extLst>
            </p:cNvPr>
            <p:cNvSpPr/>
            <p:nvPr/>
          </p:nvSpPr>
          <p:spPr>
            <a:xfrm>
              <a:off x="5148056" y="20955472"/>
              <a:ext cx="454023" cy="454023"/>
            </a:xfrm>
            <a:prstGeom prst="arc">
              <a:avLst>
                <a:gd name="adj1" fmla="val 18971996"/>
                <a:gd name="adj2" fmla="val 118249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Стрелка: вниз 82">
              <a:extLst>
                <a:ext uri="{FF2B5EF4-FFF2-40B4-BE49-F238E27FC236}">
                  <a16:creationId xmlns:a16="http://schemas.microsoft.com/office/drawing/2014/main" id="{659275BB-28BC-44AF-AEF2-7AAD3BFA6C5A}"/>
                </a:ext>
              </a:extLst>
            </p:cNvPr>
            <p:cNvSpPr/>
            <p:nvPr/>
          </p:nvSpPr>
          <p:spPr>
            <a:xfrm rot="4991355">
              <a:off x="7359347" y="19080417"/>
              <a:ext cx="169386" cy="2060468"/>
            </a:xfrm>
            <a:prstGeom prst="downArrow">
              <a:avLst>
                <a:gd name="adj1" fmla="val 50000"/>
                <a:gd name="adj2" fmla="val 26971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8A3249B1-B09D-4285-A028-FA46BA215EBF}"/>
                    </a:ext>
                  </a:extLst>
                </p:cNvPr>
                <p:cNvSpPr txBox="1"/>
                <p:nvPr/>
              </p:nvSpPr>
              <p:spPr>
                <a:xfrm>
                  <a:off x="5669948" y="20730256"/>
                  <a:ext cx="381001" cy="6454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8A3249B1-B09D-4285-A028-FA46BA215E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9948" y="20730256"/>
                  <a:ext cx="381001" cy="645468"/>
                </a:xfrm>
                <a:prstGeom prst="rect">
                  <a:avLst/>
                </a:prstGeom>
                <a:blipFill>
                  <a:blip r:embed="rId24"/>
                  <a:stretch>
                    <a:fillRect r="-3846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03D25C05-7490-41E6-85D1-3BD5E2440889}"/>
                    </a:ext>
                  </a:extLst>
                </p:cNvPr>
                <p:cNvSpPr txBox="1"/>
                <p:nvPr/>
              </p:nvSpPr>
              <p:spPr>
                <a:xfrm>
                  <a:off x="5611490" y="18477711"/>
                  <a:ext cx="381001" cy="6454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ru-RU" sz="2000" b="1" dirty="0"/>
                </a:p>
              </p:txBody>
            </p:sp>
          </mc:Choice>
          <mc:Fallback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03D25C05-7490-41E6-85D1-3BD5E24408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11490" y="18477711"/>
                  <a:ext cx="381001" cy="645468"/>
                </a:xfrm>
                <a:prstGeom prst="rect">
                  <a:avLst/>
                </a:prstGeom>
                <a:blipFill>
                  <a:blip r:embed="rId25"/>
                  <a:stretch>
                    <a:fillRect r="-5641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066BCDEF-9BEB-47CD-8569-7B75DA618C34}"/>
                </a:ext>
              </a:extLst>
            </p:cNvPr>
            <p:cNvCxnSpPr>
              <a:cxnSpLocks/>
            </p:cNvCxnSpPr>
            <p:nvPr/>
          </p:nvCxnSpPr>
          <p:spPr>
            <a:xfrm>
              <a:off x="9832763" y="18925638"/>
              <a:ext cx="0" cy="26384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>
              <a:extLst>
                <a:ext uri="{FF2B5EF4-FFF2-40B4-BE49-F238E27FC236}">
                  <a16:creationId xmlns:a16="http://schemas.microsoft.com/office/drawing/2014/main" id="{2D6482B2-9A89-4173-A319-E232E870F27C}"/>
                </a:ext>
              </a:extLst>
            </p:cNvPr>
            <p:cNvCxnSpPr>
              <a:cxnSpLocks/>
            </p:cNvCxnSpPr>
            <p:nvPr/>
          </p:nvCxnSpPr>
          <p:spPr>
            <a:xfrm>
              <a:off x="14214263" y="18925638"/>
              <a:ext cx="0" cy="26384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>
              <a:extLst>
                <a:ext uri="{FF2B5EF4-FFF2-40B4-BE49-F238E27FC236}">
                  <a16:creationId xmlns:a16="http://schemas.microsoft.com/office/drawing/2014/main" id="{CB6EE91C-58AD-4832-B4B6-21FC0371A61C}"/>
                </a:ext>
              </a:extLst>
            </p:cNvPr>
            <p:cNvCxnSpPr>
              <a:cxnSpLocks/>
            </p:cNvCxnSpPr>
            <p:nvPr/>
          </p:nvCxnSpPr>
          <p:spPr>
            <a:xfrm>
              <a:off x="9832763" y="21552629"/>
              <a:ext cx="43815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Полилиния: фигура 88">
              <a:extLst>
                <a:ext uri="{FF2B5EF4-FFF2-40B4-BE49-F238E27FC236}">
                  <a16:creationId xmlns:a16="http://schemas.microsoft.com/office/drawing/2014/main" id="{0722FA7C-2047-4136-AE65-7485931F2244}"/>
                </a:ext>
              </a:extLst>
            </p:cNvPr>
            <p:cNvSpPr/>
            <p:nvPr/>
          </p:nvSpPr>
          <p:spPr>
            <a:xfrm>
              <a:off x="9840702" y="19082221"/>
              <a:ext cx="4375150" cy="718037"/>
            </a:xfrm>
            <a:custGeom>
              <a:avLst/>
              <a:gdLst>
                <a:gd name="connsiteX0" fmla="*/ 0 w 4375150"/>
                <a:gd name="connsiteY0" fmla="*/ 216869 h 375685"/>
                <a:gd name="connsiteX1" fmla="*/ 495300 w 4375150"/>
                <a:gd name="connsiteY1" fmla="*/ 969 h 375685"/>
                <a:gd name="connsiteX2" fmla="*/ 1035050 w 4375150"/>
                <a:gd name="connsiteY2" fmla="*/ 293069 h 375685"/>
                <a:gd name="connsiteX3" fmla="*/ 1422400 w 4375150"/>
                <a:gd name="connsiteY3" fmla="*/ 108919 h 375685"/>
                <a:gd name="connsiteX4" fmla="*/ 1905000 w 4375150"/>
                <a:gd name="connsiteY4" fmla="*/ 369269 h 375685"/>
                <a:gd name="connsiteX5" fmla="*/ 2463800 w 4375150"/>
                <a:gd name="connsiteY5" fmla="*/ 32719 h 375685"/>
                <a:gd name="connsiteX6" fmla="*/ 3067050 w 4375150"/>
                <a:gd name="connsiteY6" fmla="*/ 375619 h 375685"/>
                <a:gd name="connsiteX7" fmla="*/ 3695700 w 4375150"/>
                <a:gd name="connsiteY7" fmla="*/ 64469 h 375685"/>
                <a:gd name="connsiteX8" fmla="*/ 4127500 w 4375150"/>
                <a:gd name="connsiteY8" fmla="*/ 343869 h 375685"/>
                <a:gd name="connsiteX9" fmla="*/ 4375150 w 4375150"/>
                <a:gd name="connsiteY9" fmla="*/ 89869 h 375685"/>
                <a:gd name="connsiteX0" fmla="*/ 0 w 4375150"/>
                <a:gd name="connsiteY0" fmla="*/ 304813 h 374729"/>
                <a:gd name="connsiteX1" fmla="*/ 495300 w 4375150"/>
                <a:gd name="connsiteY1" fmla="*/ 13 h 374729"/>
                <a:gd name="connsiteX2" fmla="*/ 1035050 w 4375150"/>
                <a:gd name="connsiteY2" fmla="*/ 292113 h 374729"/>
                <a:gd name="connsiteX3" fmla="*/ 1422400 w 4375150"/>
                <a:gd name="connsiteY3" fmla="*/ 107963 h 374729"/>
                <a:gd name="connsiteX4" fmla="*/ 1905000 w 4375150"/>
                <a:gd name="connsiteY4" fmla="*/ 368313 h 374729"/>
                <a:gd name="connsiteX5" fmla="*/ 2463800 w 4375150"/>
                <a:gd name="connsiteY5" fmla="*/ 31763 h 374729"/>
                <a:gd name="connsiteX6" fmla="*/ 3067050 w 4375150"/>
                <a:gd name="connsiteY6" fmla="*/ 374663 h 374729"/>
                <a:gd name="connsiteX7" fmla="*/ 3695700 w 4375150"/>
                <a:gd name="connsiteY7" fmla="*/ 63513 h 374729"/>
                <a:gd name="connsiteX8" fmla="*/ 4127500 w 4375150"/>
                <a:gd name="connsiteY8" fmla="*/ 342913 h 374729"/>
                <a:gd name="connsiteX9" fmla="*/ 4375150 w 4375150"/>
                <a:gd name="connsiteY9" fmla="*/ 88913 h 374729"/>
                <a:gd name="connsiteX0" fmla="*/ 0 w 4375150"/>
                <a:gd name="connsiteY0" fmla="*/ 304813 h 374729"/>
                <a:gd name="connsiteX1" fmla="*/ 495300 w 4375150"/>
                <a:gd name="connsiteY1" fmla="*/ 13 h 374729"/>
                <a:gd name="connsiteX2" fmla="*/ 1035050 w 4375150"/>
                <a:gd name="connsiteY2" fmla="*/ 292113 h 374729"/>
                <a:gd name="connsiteX3" fmla="*/ 1422400 w 4375150"/>
                <a:gd name="connsiteY3" fmla="*/ 107963 h 374729"/>
                <a:gd name="connsiteX4" fmla="*/ 1905000 w 4375150"/>
                <a:gd name="connsiteY4" fmla="*/ 368313 h 374729"/>
                <a:gd name="connsiteX5" fmla="*/ 2463800 w 4375150"/>
                <a:gd name="connsiteY5" fmla="*/ 31763 h 374729"/>
                <a:gd name="connsiteX6" fmla="*/ 3067050 w 4375150"/>
                <a:gd name="connsiteY6" fmla="*/ 374663 h 374729"/>
                <a:gd name="connsiteX7" fmla="*/ 3695700 w 4375150"/>
                <a:gd name="connsiteY7" fmla="*/ 63513 h 374729"/>
                <a:gd name="connsiteX8" fmla="*/ 4127500 w 4375150"/>
                <a:gd name="connsiteY8" fmla="*/ 342913 h 374729"/>
                <a:gd name="connsiteX9" fmla="*/ 4375150 w 4375150"/>
                <a:gd name="connsiteY9" fmla="*/ 88913 h 374729"/>
                <a:gd name="connsiteX0" fmla="*/ 0 w 4375150"/>
                <a:gd name="connsiteY0" fmla="*/ 304813 h 374729"/>
                <a:gd name="connsiteX1" fmla="*/ 495300 w 4375150"/>
                <a:gd name="connsiteY1" fmla="*/ 13 h 374729"/>
                <a:gd name="connsiteX2" fmla="*/ 1035050 w 4375150"/>
                <a:gd name="connsiteY2" fmla="*/ 292113 h 374729"/>
                <a:gd name="connsiteX3" fmla="*/ 1422400 w 4375150"/>
                <a:gd name="connsiteY3" fmla="*/ 107963 h 374729"/>
                <a:gd name="connsiteX4" fmla="*/ 1905000 w 4375150"/>
                <a:gd name="connsiteY4" fmla="*/ 368313 h 374729"/>
                <a:gd name="connsiteX5" fmla="*/ 2463800 w 4375150"/>
                <a:gd name="connsiteY5" fmla="*/ 31763 h 374729"/>
                <a:gd name="connsiteX6" fmla="*/ 3067050 w 4375150"/>
                <a:gd name="connsiteY6" fmla="*/ 374663 h 374729"/>
                <a:gd name="connsiteX7" fmla="*/ 3695700 w 4375150"/>
                <a:gd name="connsiteY7" fmla="*/ 63513 h 374729"/>
                <a:gd name="connsiteX8" fmla="*/ 4127500 w 4375150"/>
                <a:gd name="connsiteY8" fmla="*/ 342913 h 374729"/>
                <a:gd name="connsiteX9" fmla="*/ 4375150 w 4375150"/>
                <a:gd name="connsiteY9" fmla="*/ 88913 h 374729"/>
                <a:gd name="connsiteX0" fmla="*/ 0 w 4375150"/>
                <a:gd name="connsiteY0" fmla="*/ 304803 h 374719"/>
                <a:gd name="connsiteX1" fmla="*/ 495300 w 4375150"/>
                <a:gd name="connsiteY1" fmla="*/ 3 h 374719"/>
                <a:gd name="connsiteX2" fmla="*/ 923925 w 4375150"/>
                <a:gd name="connsiteY2" fmla="*/ 298453 h 374719"/>
                <a:gd name="connsiteX3" fmla="*/ 1422400 w 4375150"/>
                <a:gd name="connsiteY3" fmla="*/ 107953 h 374719"/>
                <a:gd name="connsiteX4" fmla="*/ 1905000 w 4375150"/>
                <a:gd name="connsiteY4" fmla="*/ 368303 h 374719"/>
                <a:gd name="connsiteX5" fmla="*/ 2463800 w 4375150"/>
                <a:gd name="connsiteY5" fmla="*/ 31753 h 374719"/>
                <a:gd name="connsiteX6" fmla="*/ 3067050 w 4375150"/>
                <a:gd name="connsiteY6" fmla="*/ 374653 h 374719"/>
                <a:gd name="connsiteX7" fmla="*/ 3695700 w 4375150"/>
                <a:gd name="connsiteY7" fmla="*/ 63503 h 374719"/>
                <a:gd name="connsiteX8" fmla="*/ 4127500 w 4375150"/>
                <a:gd name="connsiteY8" fmla="*/ 342903 h 374719"/>
                <a:gd name="connsiteX9" fmla="*/ 4375150 w 4375150"/>
                <a:gd name="connsiteY9" fmla="*/ 88903 h 374719"/>
                <a:gd name="connsiteX0" fmla="*/ 0 w 4375150"/>
                <a:gd name="connsiteY0" fmla="*/ 304803 h 374719"/>
                <a:gd name="connsiteX1" fmla="*/ 495300 w 4375150"/>
                <a:gd name="connsiteY1" fmla="*/ 3 h 374719"/>
                <a:gd name="connsiteX2" fmla="*/ 923925 w 4375150"/>
                <a:gd name="connsiteY2" fmla="*/ 298453 h 374719"/>
                <a:gd name="connsiteX3" fmla="*/ 1400175 w 4375150"/>
                <a:gd name="connsiteY3" fmla="*/ 6353 h 374719"/>
                <a:gd name="connsiteX4" fmla="*/ 1905000 w 4375150"/>
                <a:gd name="connsiteY4" fmla="*/ 368303 h 374719"/>
                <a:gd name="connsiteX5" fmla="*/ 2463800 w 4375150"/>
                <a:gd name="connsiteY5" fmla="*/ 31753 h 374719"/>
                <a:gd name="connsiteX6" fmla="*/ 3067050 w 4375150"/>
                <a:gd name="connsiteY6" fmla="*/ 374653 h 374719"/>
                <a:gd name="connsiteX7" fmla="*/ 3695700 w 4375150"/>
                <a:gd name="connsiteY7" fmla="*/ 63503 h 374719"/>
                <a:gd name="connsiteX8" fmla="*/ 4127500 w 4375150"/>
                <a:gd name="connsiteY8" fmla="*/ 342903 h 374719"/>
                <a:gd name="connsiteX9" fmla="*/ 4375150 w 4375150"/>
                <a:gd name="connsiteY9" fmla="*/ 88903 h 374719"/>
                <a:gd name="connsiteX0" fmla="*/ 0 w 4375150"/>
                <a:gd name="connsiteY0" fmla="*/ 304803 h 374719"/>
                <a:gd name="connsiteX1" fmla="*/ 495300 w 4375150"/>
                <a:gd name="connsiteY1" fmla="*/ 3 h 374719"/>
                <a:gd name="connsiteX2" fmla="*/ 923925 w 4375150"/>
                <a:gd name="connsiteY2" fmla="*/ 298453 h 374719"/>
                <a:gd name="connsiteX3" fmla="*/ 1400175 w 4375150"/>
                <a:gd name="connsiteY3" fmla="*/ 6353 h 374719"/>
                <a:gd name="connsiteX4" fmla="*/ 1905000 w 4375150"/>
                <a:gd name="connsiteY4" fmla="*/ 368303 h 374719"/>
                <a:gd name="connsiteX5" fmla="*/ 2463800 w 4375150"/>
                <a:gd name="connsiteY5" fmla="*/ 31753 h 374719"/>
                <a:gd name="connsiteX6" fmla="*/ 3067050 w 4375150"/>
                <a:gd name="connsiteY6" fmla="*/ 374653 h 374719"/>
                <a:gd name="connsiteX7" fmla="*/ 3695700 w 4375150"/>
                <a:gd name="connsiteY7" fmla="*/ 63503 h 374719"/>
                <a:gd name="connsiteX8" fmla="*/ 4127500 w 4375150"/>
                <a:gd name="connsiteY8" fmla="*/ 342903 h 374719"/>
                <a:gd name="connsiteX9" fmla="*/ 4375150 w 4375150"/>
                <a:gd name="connsiteY9" fmla="*/ 88903 h 374719"/>
                <a:gd name="connsiteX0" fmla="*/ 0 w 4375150"/>
                <a:gd name="connsiteY0" fmla="*/ 304932 h 374848"/>
                <a:gd name="connsiteX1" fmla="*/ 495300 w 4375150"/>
                <a:gd name="connsiteY1" fmla="*/ 132 h 374848"/>
                <a:gd name="connsiteX2" fmla="*/ 923925 w 4375150"/>
                <a:gd name="connsiteY2" fmla="*/ 349382 h 374848"/>
                <a:gd name="connsiteX3" fmla="*/ 1400175 w 4375150"/>
                <a:gd name="connsiteY3" fmla="*/ 6482 h 374848"/>
                <a:gd name="connsiteX4" fmla="*/ 1905000 w 4375150"/>
                <a:gd name="connsiteY4" fmla="*/ 368432 h 374848"/>
                <a:gd name="connsiteX5" fmla="*/ 2463800 w 4375150"/>
                <a:gd name="connsiteY5" fmla="*/ 31882 h 374848"/>
                <a:gd name="connsiteX6" fmla="*/ 3067050 w 4375150"/>
                <a:gd name="connsiteY6" fmla="*/ 374782 h 374848"/>
                <a:gd name="connsiteX7" fmla="*/ 3695700 w 4375150"/>
                <a:gd name="connsiteY7" fmla="*/ 63632 h 374848"/>
                <a:gd name="connsiteX8" fmla="*/ 4127500 w 4375150"/>
                <a:gd name="connsiteY8" fmla="*/ 343032 h 374848"/>
                <a:gd name="connsiteX9" fmla="*/ 4375150 w 4375150"/>
                <a:gd name="connsiteY9" fmla="*/ 89032 h 374848"/>
                <a:gd name="connsiteX0" fmla="*/ 0 w 4375150"/>
                <a:gd name="connsiteY0" fmla="*/ 304932 h 400244"/>
                <a:gd name="connsiteX1" fmla="*/ 495300 w 4375150"/>
                <a:gd name="connsiteY1" fmla="*/ 132 h 400244"/>
                <a:gd name="connsiteX2" fmla="*/ 923925 w 4375150"/>
                <a:gd name="connsiteY2" fmla="*/ 349382 h 400244"/>
                <a:gd name="connsiteX3" fmla="*/ 1400175 w 4375150"/>
                <a:gd name="connsiteY3" fmla="*/ 6482 h 400244"/>
                <a:gd name="connsiteX4" fmla="*/ 1905000 w 4375150"/>
                <a:gd name="connsiteY4" fmla="*/ 368432 h 400244"/>
                <a:gd name="connsiteX5" fmla="*/ 2463800 w 4375150"/>
                <a:gd name="connsiteY5" fmla="*/ 31882 h 400244"/>
                <a:gd name="connsiteX6" fmla="*/ 3070225 w 4375150"/>
                <a:gd name="connsiteY6" fmla="*/ 400182 h 400244"/>
                <a:gd name="connsiteX7" fmla="*/ 3695700 w 4375150"/>
                <a:gd name="connsiteY7" fmla="*/ 63632 h 400244"/>
                <a:gd name="connsiteX8" fmla="*/ 4127500 w 4375150"/>
                <a:gd name="connsiteY8" fmla="*/ 343032 h 400244"/>
                <a:gd name="connsiteX9" fmla="*/ 4375150 w 4375150"/>
                <a:gd name="connsiteY9" fmla="*/ 89032 h 400244"/>
                <a:gd name="connsiteX0" fmla="*/ 0 w 4375150"/>
                <a:gd name="connsiteY0" fmla="*/ 304932 h 425615"/>
                <a:gd name="connsiteX1" fmla="*/ 495300 w 4375150"/>
                <a:gd name="connsiteY1" fmla="*/ 132 h 425615"/>
                <a:gd name="connsiteX2" fmla="*/ 923925 w 4375150"/>
                <a:gd name="connsiteY2" fmla="*/ 349382 h 425615"/>
                <a:gd name="connsiteX3" fmla="*/ 1400175 w 4375150"/>
                <a:gd name="connsiteY3" fmla="*/ 6482 h 425615"/>
                <a:gd name="connsiteX4" fmla="*/ 1905000 w 4375150"/>
                <a:gd name="connsiteY4" fmla="*/ 368432 h 425615"/>
                <a:gd name="connsiteX5" fmla="*/ 2463800 w 4375150"/>
                <a:gd name="connsiteY5" fmla="*/ 31882 h 425615"/>
                <a:gd name="connsiteX6" fmla="*/ 3070225 w 4375150"/>
                <a:gd name="connsiteY6" fmla="*/ 400182 h 425615"/>
                <a:gd name="connsiteX7" fmla="*/ 3695700 w 4375150"/>
                <a:gd name="connsiteY7" fmla="*/ 63632 h 425615"/>
                <a:gd name="connsiteX8" fmla="*/ 4124325 w 4375150"/>
                <a:gd name="connsiteY8" fmla="*/ 425582 h 425615"/>
                <a:gd name="connsiteX9" fmla="*/ 4375150 w 4375150"/>
                <a:gd name="connsiteY9" fmla="*/ 89032 h 425615"/>
                <a:gd name="connsiteX0" fmla="*/ 0 w 4375150"/>
                <a:gd name="connsiteY0" fmla="*/ 304932 h 422441"/>
                <a:gd name="connsiteX1" fmla="*/ 495300 w 4375150"/>
                <a:gd name="connsiteY1" fmla="*/ 132 h 422441"/>
                <a:gd name="connsiteX2" fmla="*/ 923925 w 4375150"/>
                <a:gd name="connsiteY2" fmla="*/ 349382 h 422441"/>
                <a:gd name="connsiteX3" fmla="*/ 1400175 w 4375150"/>
                <a:gd name="connsiteY3" fmla="*/ 6482 h 422441"/>
                <a:gd name="connsiteX4" fmla="*/ 1905000 w 4375150"/>
                <a:gd name="connsiteY4" fmla="*/ 368432 h 422441"/>
                <a:gd name="connsiteX5" fmla="*/ 2463800 w 4375150"/>
                <a:gd name="connsiteY5" fmla="*/ 31882 h 422441"/>
                <a:gd name="connsiteX6" fmla="*/ 3070225 w 4375150"/>
                <a:gd name="connsiteY6" fmla="*/ 400182 h 422441"/>
                <a:gd name="connsiteX7" fmla="*/ 3695700 w 4375150"/>
                <a:gd name="connsiteY7" fmla="*/ 63632 h 422441"/>
                <a:gd name="connsiteX8" fmla="*/ 4048125 w 4375150"/>
                <a:gd name="connsiteY8" fmla="*/ 422407 h 422441"/>
                <a:gd name="connsiteX9" fmla="*/ 4375150 w 4375150"/>
                <a:gd name="connsiteY9" fmla="*/ 89032 h 422441"/>
                <a:gd name="connsiteX0" fmla="*/ 0 w 4375150"/>
                <a:gd name="connsiteY0" fmla="*/ 304932 h 422441"/>
                <a:gd name="connsiteX1" fmla="*/ 495300 w 4375150"/>
                <a:gd name="connsiteY1" fmla="*/ 132 h 422441"/>
                <a:gd name="connsiteX2" fmla="*/ 923925 w 4375150"/>
                <a:gd name="connsiteY2" fmla="*/ 349382 h 422441"/>
                <a:gd name="connsiteX3" fmla="*/ 1400175 w 4375150"/>
                <a:gd name="connsiteY3" fmla="*/ 6482 h 422441"/>
                <a:gd name="connsiteX4" fmla="*/ 1905000 w 4375150"/>
                <a:gd name="connsiteY4" fmla="*/ 368432 h 422441"/>
                <a:gd name="connsiteX5" fmla="*/ 2463800 w 4375150"/>
                <a:gd name="connsiteY5" fmla="*/ 31882 h 422441"/>
                <a:gd name="connsiteX6" fmla="*/ 3070225 w 4375150"/>
                <a:gd name="connsiteY6" fmla="*/ 400182 h 422441"/>
                <a:gd name="connsiteX7" fmla="*/ 3552825 w 4375150"/>
                <a:gd name="connsiteY7" fmla="*/ 60457 h 422441"/>
                <a:gd name="connsiteX8" fmla="*/ 4048125 w 4375150"/>
                <a:gd name="connsiteY8" fmla="*/ 422407 h 422441"/>
                <a:gd name="connsiteX9" fmla="*/ 4375150 w 4375150"/>
                <a:gd name="connsiteY9" fmla="*/ 89032 h 422441"/>
                <a:gd name="connsiteX0" fmla="*/ 0 w 4365625"/>
                <a:gd name="connsiteY0" fmla="*/ 384247 h 422381"/>
                <a:gd name="connsiteX1" fmla="*/ 485775 w 4365625"/>
                <a:gd name="connsiteY1" fmla="*/ 72 h 422381"/>
                <a:gd name="connsiteX2" fmla="*/ 914400 w 4365625"/>
                <a:gd name="connsiteY2" fmla="*/ 349322 h 422381"/>
                <a:gd name="connsiteX3" fmla="*/ 1390650 w 4365625"/>
                <a:gd name="connsiteY3" fmla="*/ 6422 h 422381"/>
                <a:gd name="connsiteX4" fmla="*/ 1895475 w 4365625"/>
                <a:gd name="connsiteY4" fmla="*/ 368372 h 422381"/>
                <a:gd name="connsiteX5" fmla="*/ 2454275 w 4365625"/>
                <a:gd name="connsiteY5" fmla="*/ 31822 h 422381"/>
                <a:gd name="connsiteX6" fmla="*/ 3060700 w 4365625"/>
                <a:gd name="connsiteY6" fmla="*/ 400122 h 422381"/>
                <a:gd name="connsiteX7" fmla="*/ 3543300 w 4365625"/>
                <a:gd name="connsiteY7" fmla="*/ 60397 h 422381"/>
                <a:gd name="connsiteX8" fmla="*/ 4038600 w 4365625"/>
                <a:gd name="connsiteY8" fmla="*/ 422347 h 422381"/>
                <a:gd name="connsiteX9" fmla="*/ 4365625 w 4365625"/>
                <a:gd name="connsiteY9" fmla="*/ 88972 h 422381"/>
                <a:gd name="connsiteX0" fmla="*/ 0 w 4365625"/>
                <a:gd name="connsiteY0" fmla="*/ 384247 h 422381"/>
                <a:gd name="connsiteX1" fmla="*/ 485775 w 4365625"/>
                <a:gd name="connsiteY1" fmla="*/ 72 h 422381"/>
                <a:gd name="connsiteX2" fmla="*/ 914400 w 4365625"/>
                <a:gd name="connsiteY2" fmla="*/ 349322 h 422381"/>
                <a:gd name="connsiteX3" fmla="*/ 1390650 w 4365625"/>
                <a:gd name="connsiteY3" fmla="*/ 6422 h 422381"/>
                <a:gd name="connsiteX4" fmla="*/ 1895475 w 4365625"/>
                <a:gd name="connsiteY4" fmla="*/ 368372 h 422381"/>
                <a:gd name="connsiteX5" fmla="*/ 2454275 w 4365625"/>
                <a:gd name="connsiteY5" fmla="*/ 31822 h 422381"/>
                <a:gd name="connsiteX6" fmla="*/ 2955925 w 4365625"/>
                <a:gd name="connsiteY6" fmla="*/ 400122 h 422381"/>
                <a:gd name="connsiteX7" fmla="*/ 3543300 w 4365625"/>
                <a:gd name="connsiteY7" fmla="*/ 60397 h 422381"/>
                <a:gd name="connsiteX8" fmla="*/ 4038600 w 4365625"/>
                <a:gd name="connsiteY8" fmla="*/ 422347 h 422381"/>
                <a:gd name="connsiteX9" fmla="*/ 4365625 w 4365625"/>
                <a:gd name="connsiteY9" fmla="*/ 88972 h 422381"/>
                <a:gd name="connsiteX0" fmla="*/ 0 w 4365625"/>
                <a:gd name="connsiteY0" fmla="*/ 384247 h 422381"/>
                <a:gd name="connsiteX1" fmla="*/ 485775 w 4365625"/>
                <a:gd name="connsiteY1" fmla="*/ 72 h 422381"/>
                <a:gd name="connsiteX2" fmla="*/ 914400 w 4365625"/>
                <a:gd name="connsiteY2" fmla="*/ 349322 h 422381"/>
                <a:gd name="connsiteX3" fmla="*/ 1390650 w 4365625"/>
                <a:gd name="connsiteY3" fmla="*/ 6422 h 422381"/>
                <a:gd name="connsiteX4" fmla="*/ 1895475 w 4365625"/>
                <a:gd name="connsiteY4" fmla="*/ 368372 h 422381"/>
                <a:gd name="connsiteX5" fmla="*/ 2454275 w 4365625"/>
                <a:gd name="connsiteY5" fmla="*/ 31822 h 422381"/>
                <a:gd name="connsiteX6" fmla="*/ 2955925 w 4365625"/>
                <a:gd name="connsiteY6" fmla="*/ 400122 h 422381"/>
                <a:gd name="connsiteX7" fmla="*/ 3492500 w 4365625"/>
                <a:gd name="connsiteY7" fmla="*/ 60397 h 422381"/>
                <a:gd name="connsiteX8" fmla="*/ 4038600 w 4365625"/>
                <a:gd name="connsiteY8" fmla="*/ 422347 h 422381"/>
                <a:gd name="connsiteX9" fmla="*/ 4365625 w 4365625"/>
                <a:gd name="connsiteY9" fmla="*/ 88972 h 422381"/>
                <a:gd name="connsiteX0" fmla="*/ 0 w 4365625"/>
                <a:gd name="connsiteY0" fmla="*/ 384247 h 425555"/>
                <a:gd name="connsiteX1" fmla="*/ 485775 w 4365625"/>
                <a:gd name="connsiteY1" fmla="*/ 72 h 425555"/>
                <a:gd name="connsiteX2" fmla="*/ 914400 w 4365625"/>
                <a:gd name="connsiteY2" fmla="*/ 349322 h 425555"/>
                <a:gd name="connsiteX3" fmla="*/ 1390650 w 4365625"/>
                <a:gd name="connsiteY3" fmla="*/ 6422 h 425555"/>
                <a:gd name="connsiteX4" fmla="*/ 1895475 w 4365625"/>
                <a:gd name="connsiteY4" fmla="*/ 368372 h 425555"/>
                <a:gd name="connsiteX5" fmla="*/ 2454275 w 4365625"/>
                <a:gd name="connsiteY5" fmla="*/ 31822 h 425555"/>
                <a:gd name="connsiteX6" fmla="*/ 2955925 w 4365625"/>
                <a:gd name="connsiteY6" fmla="*/ 400122 h 425555"/>
                <a:gd name="connsiteX7" fmla="*/ 3492500 w 4365625"/>
                <a:gd name="connsiteY7" fmla="*/ 60397 h 425555"/>
                <a:gd name="connsiteX8" fmla="*/ 3968750 w 4365625"/>
                <a:gd name="connsiteY8" fmla="*/ 425522 h 425555"/>
                <a:gd name="connsiteX9" fmla="*/ 4365625 w 4365625"/>
                <a:gd name="connsiteY9" fmla="*/ 88972 h 425555"/>
                <a:gd name="connsiteX0" fmla="*/ 0 w 4365625"/>
                <a:gd name="connsiteY0" fmla="*/ 384204 h 425512"/>
                <a:gd name="connsiteX1" fmla="*/ 485775 w 4365625"/>
                <a:gd name="connsiteY1" fmla="*/ 29 h 425512"/>
                <a:gd name="connsiteX2" fmla="*/ 914400 w 4365625"/>
                <a:gd name="connsiteY2" fmla="*/ 361979 h 425512"/>
                <a:gd name="connsiteX3" fmla="*/ 1390650 w 4365625"/>
                <a:gd name="connsiteY3" fmla="*/ 6379 h 425512"/>
                <a:gd name="connsiteX4" fmla="*/ 1895475 w 4365625"/>
                <a:gd name="connsiteY4" fmla="*/ 368329 h 425512"/>
                <a:gd name="connsiteX5" fmla="*/ 2454275 w 4365625"/>
                <a:gd name="connsiteY5" fmla="*/ 31779 h 425512"/>
                <a:gd name="connsiteX6" fmla="*/ 2955925 w 4365625"/>
                <a:gd name="connsiteY6" fmla="*/ 400079 h 425512"/>
                <a:gd name="connsiteX7" fmla="*/ 3492500 w 4365625"/>
                <a:gd name="connsiteY7" fmla="*/ 60354 h 425512"/>
                <a:gd name="connsiteX8" fmla="*/ 3968750 w 4365625"/>
                <a:gd name="connsiteY8" fmla="*/ 425479 h 425512"/>
                <a:gd name="connsiteX9" fmla="*/ 4365625 w 4365625"/>
                <a:gd name="connsiteY9" fmla="*/ 88929 h 425512"/>
                <a:gd name="connsiteX0" fmla="*/ 0 w 4365625"/>
                <a:gd name="connsiteY0" fmla="*/ 365126 h 425484"/>
                <a:gd name="connsiteX1" fmla="*/ 485775 w 4365625"/>
                <a:gd name="connsiteY1" fmla="*/ 1 h 425484"/>
                <a:gd name="connsiteX2" fmla="*/ 914400 w 4365625"/>
                <a:gd name="connsiteY2" fmla="*/ 361951 h 425484"/>
                <a:gd name="connsiteX3" fmla="*/ 1390650 w 4365625"/>
                <a:gd name="connsiteY3" fmla="*/ 6351 h 425484"/>
                <a:gd name="connsiteX4" fmla="*/ 1895475 w 4365625"/>
                <a:gd name="connsiteY4" fmla="*/ 368301 h 425484"/>
                <a:gd name="connsiteX5" fmla="*/ 2454275 w 4365625"/>
                <a:gd name="connsiteY5" fmla="*/ 31751 h 425484"/>
                <a:gd name="connsiteX6" fmla="*/ 2955925 w 4365625"/>
                <a:gd name="connsiteY6" fmla="*/ 400051 h 425484"/>
                <a:gd name="connsiteX7" fmla="*/ 3492500 w 4365625"/>
                <a:gd name="connsiteY7" fmla="*/ 60326 h 425484"/>
                <a:gd name="connsiteX8" fmla="*/ 3968750 w 4365625"/>
                <a:gd name="connsiteY8" fmla="*/ 425451 h 425484"/>
                <a:gd name="connsiteX9" fmla="*/ 4365625 w 4365625"/>
                <a:gd name="connsiteY9" fmla="*/ 88901 h 425484"/>
                <a:gd name="connsiteX0" fmla="*/ 0 w 4365625"/>
                <a:gd name="connsiteY0" fmla="*/ 365126 h 400100"/>
                <a:gd name="connsiteX1" fmla="*/ 485775 w 4365625"/>
                <a:gd name="connsiteY1" fmla="*/ 1 h 400100"/>
                <a:gd name="connsiteX2" fmla="*/ 914400 w 4365625"/>
                <a:gd name="connsiteY2" fmla="*/ 361951 h 400100"/>
                <a:gd name="connsiteX3" fmla="*/ 1390650 w 4365625"/>
                <a:gd name="connsiteY3" fmla="*/ 6351 h 400100"/>
                <a:gd name="connsiteX4" fmla="*/ 1895475 w 4365625"/>
                <a:gd name="connsiteY4" fmla="*/ 368301 h 400100"/>
                <a:gd name="connsiteX5" fmla="*/ 2454275 w 4365625"/>
                <a:gd name="connsiteY5" fmla="*/ 31751 h 400100"/>
                <a:gd name="connsiteX6" fmla="*/ 2955925 w 4365625"/>
                <a:gd name="connsiteY6" fmla="*/ 400051 h 400100"/>
                <a:gd name="connsiteX7" fmla="*/ 3492500 w 4365625"/>
                <a:gd name="connsiteY7" fmla="*/ 60326 h 400100"/>
                <a:gd name="connsiteX8" fmla="*/ 3968750 w 4365625"/>
                <a:gd name="connsiteY8" fmla="*/ 387351 h 400100"/>
                <a:gd name="connsiteX9" fmla="*/ 4365625 w 4365625"/>
                <a:gd name="connsiteY9" fmla="*/ 88901 h 400100"/>
                <a:gd name="connsiteX0" fmla="*/ 0 w 4365625"/>
                <a:gd name="connsiteY0" fmla="*/ 365126 h 387388"/>
                <a:gd name="connsiteX1" fmla="*/ 485775 w 4365625"/>
                <a:gd name="connsiteY1" fmla="*/ 1 h 387388"/>
                <a:gd name="connsiteX2" fmla="*/ 914400 w 4365625"/>
                <a:gd name="connsiteY2" fmla="*/ 361951 h 387388"/>
                <a:gd name="connsiteX3" fmla="*/ 1390650 w 4365625"/>
                <a:gd name="connsiteY3" fmla="*/ 6351 h 387388"/>
                <a:gd name="connsiteX4" fmla="*/ 1895475 w 4365625"/>
                <a:gd name="connsiteY4" fmla="*/ 368301 h 387388"/>
                <a:gd name="connsiteX5" fmla="*/ 2454275 w 4365625"/>
                <a:gd name="connsiteY5" fmla="*/ 31751 h 387388"/>
                <a:gd name="connsiteX6" fmla="*/ 2952750 w 4365625"/>
                <a:gd name="connsiteY6" fmla="*/ 371476 h 387388"/>
                <a:gd name="connsiteX7" fmla="*/ 3492500 w 4365625"/>
                <a:gd name="connsiteY7" fmla="*/ 60326 h 387388"/>
                <a:gd name="connsiteX8" fmla="*/ 3968750 w 4365625"/>
                <a:gd name="connsiteY8" fmla="*/ 387351 h 387388"/>
                <a:gd name="connsiteX9" fmla="*/ 4365625 w 4365625"/>
                <a:gd name="connsiteY9" fmla="*/ 88901 h 387388"/>
                <a:gd name="connsiteX0" fmla="*/ 0 w 4365625"/>
                <a:gd name="connsiteY0" fmla="*/ 365139 h 387401"/>
                <a:gd name="connsiteX1" fmla="*/ 485775 w 4365625"/>
                <a:gd name="connsiteY1" fmla="*/ 14 h 387401"/>
                <a:gd name="connsiteX2" fmla="*/ 914400 w 4365625"/>
                <a:gd name="connsiteY2" fmla="*/ 381014 h 387401"/>
                <a:gd name="connsiteX3" fmla="*/ 1390650 w 4365625"/>
                <a:gd name="connsiteY3" fmla="*/ 6364 h 387401"/>
                <a:gd name="connsiteX4" fmla="*/ 1895475 w 4365625"/>
                <a:gd name="connsiteY4" fmla="*/ 368314 h 387401"/>
                <a:gd name="connsiteX5" fmla="*/ 2454275 w 4365625"/>
                <a:gd name="connsiteY5" fmla="*/ 31764 h 387401"/>
                <a:gd name="connsiteX6" fmla="*/ 2952750 w 4365625"/>
                <a:gd name="connsiteY6" fmla="*/ 371489 h 387401"/>
                <a:gd name="connsiteX7" fmla="*/ 3492500 w 4365625"/>
                <a:gd name="connsiteY7" fmla="*/ 60339 h 387401"/>
                <a:gd name="connsiteX8" fmla="*/ 3968750 w 4365625"/>
                <a:gd name="connsiteY8" fmla="*/ 387364 h 387401"/>
                <a:gd name="connsiteX9" fmla="*/ 4365625 w 4365625"/>
                <a:gd name="connsiteY9" fmla="*/ 88914 h 387401"/>
                <a:gd name="connsiteX0" fmla="*/ 0 w 4365625"/>
                <a:gd name="connsiteY0" fmla="*/ 365139 h 387401"/>
                <a:gd name="connsiteX1" fmla="*/ 485775 w 4365625"/>
                <a:gd name="connsiteY1" fmla="*/ 14 h 387401"/>
                <a:gd name="connsiteX2" fmla="*/ 914400 w 4365625"/>
                <a:gd name="connsiteY2" fmla="*/ 381014 h 387401"/>
                <a:gd name="connsiteX3" fmla="*/ 1390650 w 4365625"/>
                <a:gd name="connsiteY3" fmla="*/ 6364 h 387401"/>
                <a:gd name="connsiteX4" fmla="*/ 1895475 w 4365625"/>
                <a:gd name="connsiteY4" fmla="*/ 368314 h 387401"/>
                <a:gd name="connsiteX5" fmla="*/ 2454275 w 4365625"/>
                <a:gd name="connsiteY5" fmla="*/ 6364 h 387401"/>
                <a:gd name="connsiteX6" fmla="*/ 2952750 w 4365625"/>
                <a:gd name="connsiteY6" fmla="*/ 371489 h 387401"/>
                <a:gd name="connsiteX7" fmla="*/ 3492500 w 4365625"/>
                <a:gd name="connsiteY7" fmla="*/ 60339 h 387401"/>
                <a:gd name="connsiteX8" fmla="*/ 3968750 w 4365625"/>
                <a:gd name="connsiteY8" fmla="*/ 387364 h 387401"/>
                <a:gd name="connsiteX9" fmla="*/ 4365625 w 4365625"/>
                <a:gd name="connsiteY9" fmla="*/ 88914 h 387401"/>
                <a:gd name="connsiteX0" fmla="*/ 0 w 4365625"/>
                <a:gd name="connsiteY0" fmla="*/ 365139 h 387401"/>
                <a:gd name="connsiteX1" fmla="*/ 485775 w 4365625"/>
                <a:gd name="connsiteY1" fmla="*/ 14 h 387401"/>
                <a:gd name="connsiteX2" fmla="*/ 914400 w 4365625"/>
                <a:gd name="connsiteY2" fmla="*/ 381014 h 387401"/>
                <a:gd name="connsiteX3" fmla="*/ 1390650 w 4365625"/>
                <a:gd name="connsiteY3" fmla="*/ 6364 h 387401"/>
                <a:gd name="connsiteX4" fmla="*/ 1895475 w 4365625"/>
                <a:gd name="connsiteY4" fmla="*/ 368314 h 387401"/>
                <a:gd name="connsiteX5" fmla="*/ 2454275 w 4365625"/>
                <a:gd name="connsiteY5" fmla="*/ 6364 h 387401"/>
                <a:gd name="connsiteX6" fmla="*/ 2952750 w 4365625"/>
                <a:gd name="connsiteY6" fmla="*/ 371489 h 387401"/>
                <a:gd name="connsiteX7" fmla="*/ 3498850 w 4365625"/>
                <a:gd name="connsiteY7" fmla="*/ 15889 h 387401"/>
                <a:gd name="connsiteX8" fmla="*/ 3968750 w 4365625"/>
                <a:gd name="connsiteY8" fmla="*/ 387364 h 387401"/>
                <a:gd name="connsiteX9" fmla="*/ 4365625 w 4365625"/>
                <a:gd name="connsiteY9" fmla="*/ 88914 h 387401"/>
                <a:gd name="connsiteX0" fmla="*/ 0 w 4375150"/>
                <a:gd name="connsiteY0" fmla="*/ 371075 h 393329"/>
                <a:gd name="connsiteX1" fmla="*/ 485775 w 4375150"/>
                <a:gd name="connsiteY1" fmla="*/ 5950 h 393329"/>
                <a:gd name="connsiteX2" fmla="*/ 914400 w 4375150"/>
                <a:gd name="connsiteY2" fmla="*/ 386950 h 393329"/>
                <a:gd name="connsiteX3" fmla="*/ 1390650 w 4375150"/>
                <a:gd name="connsiteY3" fmla="*/ 12300 h 393329"/>
                <a:gd name="connsiteX4" fmla="*/ 1895475 w 4375150"/>
                <a:gd name="connsiteY4" fmla="*/ 374250 h 393329"/>
                <a:gd name="connsiteX5" fmla="*/ 2454275 w 4375150"/>
                <a:gd name="connsiteY5" fmla="*/ 12300 h 393329"/>
                <a:gd name="connsiteX6" fmla="*/ 2952750 w 4375150"/>
                <a:gd name="connsiteY6" fmla="*/ 377425 h 393329"/>
                <a:gd name="connsiteX7" fmla="*/ 3498850 w 4375150"/>
                <a:gd name="connsiteY7" fmla="*/ 21825 h 393329"/>
                <a:gd name="connsiteX8" fmla="*/ 3968750 w 4375150"/>
                <a:gd name="connsiteY8" fmla="*/ 393300 h 393329"/>
                <a:gd name="connsiteX9" fmla="*/ 4375150 w 4375150"/>
                <a:gd name="connsiteY9" fmla="*/ 4362 h 393329"/>
                <a:gd name="connsiteX0" fmla="*/ 0 w 4375150"/>
                <a:gd name="connsiteY0" fmla="*/ 366714 h 388972"/>
                <a:gd name="connsiteX1" fmla="*/ 485775 w 4375150"/>
                <a:gd name="connsiteY1" fmla="*/ 1589 h 388972"/>
                <a:gd name="connsiteX2" fmla="*/ 914400 w 4375150"/>
                <a:gd name="connsiteY2" fmla="*/ 382589 h 388972"/>
                <a:gd name="connsiteX3" fmla="*/ 1390650 w 4375150"/>
                <a:gd name="connsiteY3" fmla="*/ 7939 h 388972"/>
                <a:gd name="connsiteX4" fmla="*/ 1895475 w 4375150"/>
                <a:gd name="connsiteY4" fmla="*/ 369889 h 388972"/>
                <a:gd name="connsiteX5" fmla="*/ 2454275 w 4375150"/>
                <a:gd name="connsiteY5" fmla="*/ 7939 h 388972"/>
                <a:gd name="connsiteX6" fmla="*/ 2952750 w 4375150"/>
                <a:gd name="connsiteY6" fmla="*/ 373064 h 388972"/>
                <a:gd name="connsiteX7" fmla="*/ 3498850 w 4375150"/>
                <a:gd name="connsiteY7" fmla="*/ 17464 h 388972"/>
                <a:gd name="connsiteX8" fmla="*/ 3968750 w 4375150"/>
                <a:gd name="connsiteY8" fmla="*/ 388939 h 388972"/>
                <a:gd name="connsiteX9" fmla="*/ 4375150 w 4375150"/>
                <a:gd name="connsiteY9" fmla="*/ 1 h 388972"/>
                <a:gd name="connsiteX0" fmla="*/ 0 w 4375150"/>
                <a:gd name="connsiteY0" fmla="*/ 366714 h 386592"/>
                <a:gd name="connsiteX1" fmla="*/ 485775 w 4375150"/>
                <a:gd name="connsiteY1" fmla="*/ 1589 h 386592"/>
                <a:gd name="connsiteX2" fmla="*/ 914400 w 4375150"/>
                <a:gd name="connsiteY2" fmla="*/ 382589 h 386592"/>
                <a:gd name="connsiteX3" fmla="*/ 1390650 w 4375150"/>
                <a:gd name="connsiteY3" fmla="*/ 7939 h 386592"/>
                <a:gd name="connsiteX4" fmla="*/ 1895475 w 4375150"/>
                <a:gd name="connsiteY4" fmla="*/ 369889 h 386592"/>
                <a:gd name="connsiteX5" fmla="*/ 2454275 w 4375150"/>
                <a:gd name="connsiteY5" fmla="*/ 7939 h 386592"/>
                <a:gd name="connsiteX6" fmla="*/ 2952750 w 4375150"/>
                <a:gd name="connsiteY6" fmla="*/ 373064 h 386592"/>
                <a:gd name="connsiteX7" fmla="*/ 3498850 w 4375150"/>
                <a:gd name="connsiteY7" fmla="*/ 17464 h 386592"/>
                <a:gd name="connsiteX8" fmla="*/ 3911600 w 4375150"/>
                <a:gd name="connsiteY8" fmla="*/ 386558 h 386592"/>
                <a:gd name="connsiteX9" fmla="*/ 4375150 w 4375150"/>
                <a:gd name="connsiteY9" fmla="*/ 1 h 386592"/>
                <a:gd name="connsiteX0" fmla="*/ 0 w 4375150"/>
                <a:gd name="connsiteY0" fmla="*/ 366714 h 386592"/>
                <a:gd name="connsiteX1" fmla="*/ 485775 w 4375150"/>
                <a:gd name="connsiteY1" fmla="*/ 1589 h 386592"/>
                <a:gd name="connsiteX2" fmla="*/ 914400 w 4375150"/>
                <a:gd name="connsiteY2" fmla="*/ 382589 h 386592"/>
                <a:gd name="connsiteX3" fmla="*/ 1390650 w 4375150"/>
                <a:gd name="connsiteY3" fmla="*/ 7939 h 386592"/>
                <a:gd name="connsiteX4" fmla="*/ 1895475 w 4375150"/>
                <a:gd name="connsiteY4" fmla="*/ 369889 h 386592"/>
                <a:gd name="connsiteX5" fmla="*/ 2454275 w 4375150"/>
                <a:gd name="connsiteY5" fmla="*/ 7939 h 386592"/>
                <a:gd name="connsiteX6" fmla="*/ 2952750 w 4375150"/>
                <a:gd name="connsiteY6" fmla="*/ 373064 h 386592"/>
                <a:gd name="connsiteX7" fmla="*/ 3436937 w 4375150"/>
                <a:gd name="connsiteY7" fmla="*/ 17464 h 386592"/>
                <a:gd name="connsiteX8" fmla="*/ 3911600 w 4375150"/>
                <a:gd name="connsiteY8" fmla="*/ 386558 h 386592"/>
                <a:gd name="connsiteX9" fmla="*/ 4375150 w 4375150"/>
                <a:gd name="connsiteY9" fmla="*/ 1 h 386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75150" h="386592">
                  <a:moveTo>
                    <a:pt x="0" y="366714"/>
                  </a:moveTo>
                  <a:cubicBezTo>
                    <a:pt x="205846" y="360364"/>
                    <a:pt x="333375" y="-1057"/>
                    <a:pt x="485775" y="1589"/>
                  </a:cubicBezTo>
                  <a:cubicBezTo>
                    <a:pt x="638175" y="4235"/>
                    <a:pt x="763588" y="381531"/>
                    <a:pt x="914400" y="382589"/>
                  </a:cubicBezTo>
                  <a:cubicBezTo>
                    <a:pt x="1065212" y="383647"/>
                    <a:pt x="1227138" y="10056"/>
                    <a:pt x="1390650" y="7939"/>
                  </a:cubicBezTo>
                  <a:cubicBezTo>
                    <a:pt x="1554162" y="5822"/>
                    <a:pt x="1718204" y="369889"/>
                    <a:pt x="1895475" y="369889"/>
                  </a:cubicBezTo>
                  <a:cubicBezTo>
                    <a:pt x="2072746" y="369889"/>
                    <a:pt x="2278063" y="7410"/>
                    <a:pt x="2454275" y="7939"/>
                  </a:cubicBezTo>
                  <a:cubicBezTo>
                    <a:pt x="2630488" y="8468"/>
                    <a:pt x="2788973" y="371477"/>
                    <a:pt x="2952750" y="373064"/>
                  </a:cubicBezTo>
                  <a:cubicBezTo>
                    <a:pt x="3116527" y="374652"/>
                    <a:pt x="3277129" y="15215"/>
                    <a:pt x="3436937" y="17464"/>
                  </a:cubicBezTo>
                  <a:cubicBezTo>
                    <a:pt x="3596745" y="19713"/>
                    <a:pt x="3798359" y="382325"/>
                    <a:pt x="3911600" y="386558"/>
                  </a:cubicBezTo>
                  <a:cubicBezTo>
                    <a:pt x="4024841" y="390791"/>
                    <a:pt x="4139406" y="-528"/>
                    <a:pt x="4375150" y="1"/>
                  </a:cubicBezTo>
                </a:path>
              </a:pathLst>
            </a:cu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0" name="Стрелка: вправо 89">
              <a:extLst>
                <a:ext uri="{FF2B5EF4-FFF2-40B4-BE49-F238E27FC236}">
                  <a16:creationId xmlns:a16="http://schemas.microsoft.com/office/drawing/2014/main" id="{D48DD3C5-FD23-4CDC-B3CF-63D2F9F7F710}"/>
                </a:ext>
              </a:extLst>
            </p:cNvPr>
            <p:cNvSpPr/>
            <p:nvPr/>
          </p:nvSpPr>
          <p:spPr>
            <a:xfrm>
              <a:off x="11358353" y="20525839"/>
              <a:ext cx="1376354" cy="85435"/>
            </a:xfrm>
            <a:prstGeom prst="rightArrow">
              <a:avLst>
                <a:gd name="adj1" fmla="val 50000"/>
                <a:gd name="adj2" fmla="val 20282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E64681EC-61D9-490D-8906-589CC9184AFB}"/>
                    </a:ext>
                  </a:extLst>
                </p:cNvPr>
                <p:cNvSpPr txBox="1"/>
                <p:nvPr/>
              </p:nvSpPr>
              <p:spPr>
                <a:xfrm>
                  <a:off x="11369267" y="20050315"/>
                  <a:ext cx="1453061" cy="546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ru-RU" sz="1600" dirty="0"/>
                </a:p>
              </p:txBody>
            </p:sp>
          </mc:Choice>
          <mc:Fallback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E64681EC-61D9-490D-8906-589CC9184A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69267" y="20050315"/>
                  <a:ext cx="1453061" cy="546164"/>
                </a:xfrm>
                <a:prstGeom prst="rect">
                  <a:avLst/>
                </a:prstGeom>
                <a:blipFill>
                  <a:blip r:embed="rId26"/>
                  <a:stretch>
                    <a:fillRect r="-5405" b="-10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9D5F3BD6-9CDB-416E-BF82-D3E638D299D8}"/>
                    </a:ext>
                  </a:extLst>
                </p:cNvPr>
                <p:cNvSpPr txBox="1"/>
                <p:nvPr/>
              </p:nvSpPr>
              <p:spPr>
                <a:xfrm>
                  <a:off x="8015748" y="18986345"/>
                  <a:ext cx="1453061" cy="546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ru-RU" sz="1600" dirty="0"/>
                </a:p>
              </p:txBody>
            </p:sp>
          </mc:Choice>
          <mc:Fallback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9D5F3BD6-9CDB-416E-BF82-D3E638D299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5748" y="18986345"/>
                  <a:ext cx="1453061" cy="546164"/>
                </a:xfrm>
                <a:prstGeom prst="rect">
                  <a:avLst/>
                </a:prstGeom>
                <a:blipFill>
                  <a:blip r:embed="rId27"/>
                  <a:stretch>
                    <a:fillRect r="-16892" b="-10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Прямая соединительная линия 92">
              <a:extLst>
                <a:ext uri="{FF2B5EF4-FFF2-40B4-BE49-F238E27FC236}">
                  <a16:creationId xmlns:a16="http://schemas.microsoft.com/office/drawing/2014/main" id="{C0EBC754-C441-433A-8235-642340903F62}"/>
                </a:ext>
              </a:extLst>
            </p:cNvPr>
            <p:cNvCxnSpPr>
              <a:cxnSpLocks/>
            </p:cNvCxnSpPr>
            <p:nvPr/>
          </p:nvCxnSpPr>
          <p:spPr>
            <a:xfrm>
              <a:off x="9602258" y="19397124"/>
              <a:ext cx="48463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>
              <a:extLst>
                <a:ext uri="{FF2B5EF4-FFF2-40B4-BE49-F238E27FC236}">
                  <a16:creationId xmlns:a16="http://schemas.microsoft.com/office/drawing/2014/main" id="{CA59AC8B-2BD3-40B5-95F0-F4FA92A9F98D}"/>
                </a:ext>
              </a:extLst>
            </p:cNvPr>
            <p:cNvCxnSpPr>
              <a:cxnSpLocks/>
            </p:cNvCxnSpPr>
            <p:nvPr/>
          </p:nvCxnSpPr>
          <p:spPr>
            <a:xfrm>
              <a:off x="13947060" y="21552629"/>
              <a:ext cx="5015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>
              <a:extLst>
                <a:ext uri="{FF2B5EF4-FFF2-40B4-BE49-F238E27FC236}">
                  <a16:creationId xmlns:a16="http://schemas.microsoft.com/office/drawing/2014/main" id="{56E1E904-6D53-418C-89DE-D18EF3170BDD}"/>
                </a:ext>
              </a:extLst>
            </p:cNvPr>
            <p:cNvCxnSpPr>
              <a:cxnSpLocks/>
              <a:endCxn id="89" idx="9"/>
            </p:cNvCxnSpPr>
            <p:nvPr/>
          </p:nvCxnSpPr>
          <p:spPr>
            <a:xfrm>
              <a:off x="9602258" y="19082223"/>
              <a:ext cx="46135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C472C1AB-2536-4313-B29D-24E37FB2B706}"/>
                    </a:ext>
                  </a:extLst>
                </p:cNvPr>
                <p:cNvSpPr txBox="1"/>
                <p:nvPr/>
              </p:nvSpPr>
              <p:spPr>
                <a:xfrm>
                  <a:off x="14209016" y="20009897"/>
                  <a:ext cx="403860" cy="546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ru-RU" sz="1600" dirty="0"/>
                </a:p>
              </p:txBody>
            </p:sp>
          </mc:Choice>
          <mc:Fallback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C472C1AB-2536-4313-B29D-24E37FB2B7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09016" y="20009897"/>
                  <a:ext cx="403860" cy="546164"/>
                </a:xfrm>
                <a:prstGeom prst="rect">
                  <a:avLst/>
                </a:prstGeom>
                <a:blipFill>
                  <a:blip r:embed="rId28"/>
                  <a:stretch>
                    <a:fillRect r="-243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563FB7B9-FB3F-4FBD-A2EE-BBBF894CA56A}"/>
                    </a:ext>
                  </a:extLst>
                </p:cNvPr>
                <p:cNvSpPr txBox="1"/>
                <p:nvPr/>
              </p:nvSpPr>
              <p:spPr>
                <a:xfrm>
                  <a:off x="10961727" y="18505955"/>
                  <a:ext cx="3018217" cy="546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ru-RU" sz="1600" dirty="0"/>
                </a:p>
              </p:txBody>
            </p:sp>
          </mc:Choice>
          <mc:Fallback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563FB7B9-FB3F-4FBD-A2EE-BBBF894CA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61727" y="18505955"/>
                  <a:ext cx="3018217" cy="546164"/>
                </a:xfrm>
                <a:prstGeom prst="rect">
                  <a:avLst/>
                </a:prstGeom>
                <a:blipFill>
                  <a:blip r:embed="rId29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8" name="Стрелка: вправо 97">
              <a:extLst>
                <a:ext uri="{FF2B5EF4-FFF2-40B4-BE49-F238E27FC236}">
                  <a16:creationId xmlns:a16="http://schemas.microsoft.com/office/drawing/2014/main" id="{CB6EB608-C5F1-42BF-A49B-2EFA6ED2849B}"/>
                </a:ext>
              </a:extLst>
            </p:cNvPr>
            <p:cNvSpPr/>
            <p:nvPr/>
          </p:nvSpPr>
          <p:spPr>
            <a:xfrm rot="16200000">
              <a:off x="8340891" y="20846346"/>
              <a:ext cx="684756" cy="114956"/>
            </a:xfrm>
            <a:prstGeom prst="rightArrow">
              <a:avLst>
                <a:gd name="adj1" fmla="val 50000"/>
                <a:gd name="adj2" fmla="val 20282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E2E0B288-BB39-4BD2-9762-9A5785D38E10}"/>
                    </a:ext>
                  </a:extLst>
                </p:cNvPr>
                <p:cNvSpPr txBox="1"/>
                <p:nvPr/>
              </p:nvSpPr>
              <p:spPr>
                <a:xfrm>
                  <a:off x="8097680" y="20050315"/>
                  <a:ext cx="384288" cy="6454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⊥</m:t>
                            </m:r>
                          </m:sub>
                        </m:sSub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E2E0B288-BB39-4BD2-9762-9A5785D38E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97680" y="20050315"/>
                  <a:ext cx="384288" cy="645468"/>
                </a:xfrm>
                <a:prstGeom prst="rect">
                  <a:avLst/>
                </a:prstGeom>
                <a:blipFill>
                  <a:blip r:embed="rId30"/>
                  <a:stretch>
                    <a:fillRect r="-79487" b="-153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Стрелка: вправо 99">
              <a:extLst>
                <a:ext uri="{FF2B5EF4-FFF2-40B4-BE49-F238E27FC236}">
                  <a16:creationId xmlns:a16="http://schemas.microsoft.com/office/drawing/2014/main" id="{EE701F3E-1E83-44EB-8035-33D936BD92F2}"/>
                </a:ext>
              </a:extLst>
            </p:cNvPr>
            <p:cNvSpPr/>
            <p:nvPr/>
          </p:nvSpPr>
          <p:spPr>
            <a:xfrm rot="13726843">
              <a:off x="7929574" y="20828932"/>
              <a:ext cx="900000" cy="114956"/>
            </a:xfrm>
            <a:prstGeom prst="rightArrow">
              <a:avLst>
                <a:gd name="adj1" fmla="val 50000"/>
                <a:gd name="adj2" fmla="val 20282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FE87899B-A832-4D77-8702-CE3B3DA933D4}"/>
                    </a:ext>
                  </a:extLst>
                </p:cNvPr>
                <p:cNvSpPr txBox="1"/>
                <p:nvPr/>
              </p:nvSpPr>
              <p:spPr>
                <a:xfrm>
                  <a:off x="7837598" y="20623390"/>
                  <a:ext cx="381001" cy="6454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ru-RU" sz="2000" b="1" dirty="0"/>
                </a:p>
              </p:txBody>
            </p:sp>
          </mc:Choice>
          <mc:Fallback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FE87899B-A832-4D77-8702-CE3B3DA933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7598" y="20623390"/>
                  <a:ext cx="381001" cy="645468"/>
                </a:xfrm>
                <a:prstGeom prst="rect">
                  <a:avLst/>
                </a:prstGeom>
                <a:blipFill>
                  <a:blip r:embed="rId31"/>
                  <a:stretch>
                    <a:fillRect r="-5641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" name="Дуга 101">
              <a:extLst>
                <a:ext uri="{FF2B5EF4-FFF2-40B4-BE49-F238E27FC236}">
                  <a16:creationId xmlns:a16="http://schemas.microsoft.com/office/drawing/2014/main" id="{C206D8A7-F03B-4E2E-AF3A-AED18C8D99CE}"/>
                </a:ext>
              </a:extLst>
            </p:cNvPr>
            <p:cNvSpPr/>
            <p:nvPr/>
          </p:nvSpPr>
          <p:spPr>
            <a:xfrm>
              <a:off x="8423369" y="21003856"/>
              <a:ext cx="513090" cy="513090"/>
            </a:xfrm>
            <a:prstGeom prst="arc">
              <a:avLst>
                <a:gd name="adj1" fmla="val 16097417"/>
                <a:gd name="adj2" fmla="val 1856426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A5CA4B44-09E9-4ABC-91A7-857FAC954576}"/>
                    </a:ext>
                  </a:extLst>
                </p:cNvPr>
                <p:cNvSpPr txBox="1"/>
                <p:nvPr/>
              </p:nvSpPr>
              <p:spPr>
                <a:xfrm>
                  <a:off x="8622331" y="20460959"/>
                  <a:ext cx="381001" cy="6454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A5CA4B44-09E9-4ABC-91A7-857FAC9545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22331" y="20460959"/>
                  <a:ext cx="381001" cy="645468"/>
                </a:xfrm>
                <a:prstGeom prst="rect">
                  <a:avLst/>
                </a:prstGeom>
                <a:blipFill>
                  <a:blip r:embed="rId32"/>
                  <a:stretch>
                    <a:fillRect r="-3846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4" name="Прямая соединительная линия 103">
              <a:extLst>
                <a:ext uri="{FF2B5EF4-FFF2-40B4-BE49-F238E27FC236}">
                  <a16:creationId xmlns:a16="http://schemas.microsoft.com/office/drawing/2014/main" id="{B6F2F88C-97EF-49FA-A8A6-C534BD20D1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3766" y="20672896"/>
              <a:ext cx="902895" cy="8733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CE1D7603-5372-4149-9867-293C69FCBF27}"/>
                </a:ext>
              </a:extLst>
            </p:cNvPr>
            <p:cNvSpPr/>
            <p:nvPr/>
          </p:nvSpPr>
          <p:spPr>
            <a:xfrm rot="18973892">
              <a:off x="8521731" y="21154944"/>
              <a:ext cx="124871" cy="124871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352D8A30-4066-4A1F-B0E8-E9A4319F129B}"/>
              </a:ext>
            </a:extLst>
          </p:cNvPr>
          <p:cNvSpPr txBox="1"/>
          <p:nvPr/>
        </p:nvSpPr>
        <p:spPr>
          <a:xfrm>
            <a:off x="3309341" y="14981787"/>
            <a:ext cx="714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b="1" u="sng" dirty="0">
                <a:solidFill>
                  <a:srgbClr val="011716"/>
                </a:solidFill>
              </a:rPr>
              <a:t>Сильно экранированная двумерная электронная система (2</a:t>
            </a:r>
            <a:r>
              <a:rPr lang="en-US" sz="2400" b="1" u="sng" dirty="0">
                <a:solidFill>
                  <a:srgbClr val="011716"/>
                </a:solidFill>
              </a:rPr>
              <a:t>DES</a:t>
            </a:r>
            <a:r>
              <a:rPr lang="ru-RU" sz="2400" b="1" u="sng" dirty="0">
                <a:solidFill>
                  <a:srgbClr val="011716"/>
                </a:solidFill>
              </a:rPr>
              <a:t>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B88116C-AE0B-42F7-9CC9-885A792D9299}"/>
              </a:ext>
            </a:extLst>
          </p:cNvPr>
          <p:cNvSpPr txBox="1"/>
          <p:nvPr/>
        </p:nvSpPr>
        <p:spPr>
          <a:xfrm>
            <a:off x="3309341" y="22327983"/>
            <a:ext cx="7146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b="1" u="sng" dirty="0">
                <a:solidFill>
                  <a:srgbClr val="011716"/>
                </a:solidFill>
              </a:rPr>
              <a:t>Гидродинамическая система с мелкой водой</a:t>
            </a:r>
          </a:p>
        </p:txBody>
      </p:sp>
      <p:sp>
        <p:nvSpPr>
          <p:cNvPr id="108" name="Прямоугольник: скругленные углы 107">
            <a:extLst>
              <a:ext uri="{FF2B5EF4-FFF2-40B4-BE49-F238E27FC236}">
                <a16:creationId xmlns:a16="http://schemas.microsoft.com/office/drawing/2014/main" id="{148CAE81-76D1-44E4-A845-7A935A315A8D}"/>
              </a:ext>
            </a:extLst>
          </p:cNvPr>
          <p:cNvSpPr/>
          <p:nvPr/>
        </p:nvSpPr>
        <p:spPr>
          <a:xfrm>
            <a:off x="2992553" y="9755223"/>
            <a:ext cx="7792425" cy="3738310"/>
          </a:xfrm>
          <a:prstGeom prst="roundRect">
            <a:avLst>
              <a:gd name="adj" fmla="val 7577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CB6C073-5E64-4123-B1B2-D7D2A818977F}"/>
              </a:ext>
            </a:extLst>
          </p:cNvPr>
          <p:cNvSpPr txBox="1"/>
          <p:nvPr/>
        </p:nvSpPr>
        <p:spPr>
          <a:xfrm>
            <a:off x="3312600" y="10874072"/>
            <a:ext cx="72410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/>
              <a:t>Первый эксперимент по </a:t>
            </a:r>
            <a:r>
              <a:rPr lang="ru-RU" sz="2000" i="1" dirty="0" err="1"/>
              <a:t>магнитоплазмонам</a:t>
            </a:r>
            <a:r>
              <a:rPr lang="ru-RU" sz="2000" i="1" dirty="0"/>
              <a:t> в квадрате</a:t>
            </a:r>
            <a:br>
              <a:rPr lang="ru-RU" sz="2000" dirty="0"/>
            </a:br>
            <a:r>
              <a:rPr lang="en-US" sz="2000" dirty="0"/>
              <a:t>[A. M. </a:t>
            </a:r>
            <a:r>
              <a:rPr lang="en-US" sz="2000" dirty="0" err="1"/>
              <a:t>Zarezin</a:t>
            </a:r>
            <a:r>
              <a:rPr lang="en-US" sz="2000" dirty="0"/>
              <a:t>, D. </a:t>
            </a:r>
            <a:r>
              <a:rPr lang="en-US" sz="2000" dirty="0" err="1"/>
              <a:t>Mylnikov</a:t>
            </a:r>
            <a:r>
              <a:rPr lang="en-US" sz="2000" dirty="0"/>
              <a:t>, A. S. Petrov, D. </a:t>
            </a:r>
            <a:r>
              <a:rPr lang="en-US" sz="2000" dirty="0" err="1"/>
              <a:t>Svintsov</a:t>
            </a:r>
            <a:r>
              <a:rPr lang="en-US" sz="2000" dirty="0"/>
              <a:t>, P. A. </a:t>
            </a:r>
            <a:r>
              <a:rPr lang="en-US" sz="2000" dirty="0" err="1"/>
              <a:t>Gusikhin</a:t>
            </a:r>
            <a:r>
              <a:rPr lang="en-US" sz="2000" dirty="0"/>
              <a:t>, I. V. Kukushkin, V. M. </a:t>
            </a:r>
            <a:r>
              <a:rPr lang="en-US" sz="2000" dirty="0" err="1"/>
              <a:t>Muravev</a:t>
            </a:r>
            <a:r>
              <a:rPr lang="en-US" sz="2000" dirty="0"/>
              <a:t>, Phys. Rev. B 107, 075414 (2023)].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000" i="1" dirty="0"/>
              <a:t>Не исследованы волны на мелкой воде в прямоугольном бассейне</a:t>
            </a:r>
            <a:r>
              <a:rPr lang="en-US" sz="2000" i="1" dirty="0"/>
              <a:t>.</a:t>
            </a:r>
            <a:endParaRPr lang="ru-RU" sz="2000" i="1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9711C54-3DE9-48BF-82FB-09DCABE29373}"/>
              </a:ext>
            </a:extLst>
          </p:cNvPr>
          <p:cNvSpPr txBox="1"/>
          <p:nvPr/>
        </p:nvSpPr>
        <p:spPr>
          <a:xfrm>
            <a:off x="3309341" y="9870812"/>
            <a:ext cx="7146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11716"/>
                </a:solidFill>
              </a:rPr>
              <a:t>Актуальность работы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529B2D6-28E2-4669-990E-8D76E628124F}"/>
              </a:ext>
            </a:extLst>
          </p:cNvPr>
          <p:cNvSpPr txBox="1"/>
          <p:nvPr/>
        </p:nvSpPr>
        <p:spPr>
          <a:xfrm>
            <a:off x="3309341" y="27208322"/>
            <a:ext cx="7146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rgbClr val="011716"/>
                </a:solidFill>
              </a:rPr>
              <a:t>Уравнения динамики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Таблица 111">
                <a:extLst>
                  <a:ext uri="{FF2B5EF4-FFF2-40B4-BE49-F238E27FC236}">
                    <a16:creationId xmlns:a16="http://schemas.microsoft.com/office/drawing/2014/main" id="{C9A64C58-3A34-486B-8AA6-EEE2EC1A06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0578603"/>
                  </p:ext>
                </p:extLst>
              </p:nvPr>
            </p:nvGraphicFramePr>
            <p:xfrm>
              <a:off x="3218177" y="35791634"/>
              <a:ext cx="7244352" cy="13569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862984">
                      <a:extLst>
                        <a:ext uri="{9D8B030D-6E8A-4147-A177-3AD203B41FA5}">
                          <a16:colId xmlns:a16="http://schemas.microsoft.com/office/drawing/2014/main" val="1596284406"/>
                        </a:ext>
                      </a:extLst>
                    </a:gridCol>
                    <a:gridCol w="966584">
                      <a:extLst>
                        <a:ext uri="{9D8B030D-6E8A-4147-A177-3AD203B41FA5}">
                          <a16:colId xmlns:a16="http://schemas.microsoft.com/office/drawing/2014/main" val="2887337211"/>
                        </a:ext>
                      </a:extLst>
                    </a:gridCol>
                    <a:gridCol w="2414784">
                      <a:extLst>
                        <a:ext uri="{9D8B030D-6E8A-4147-A177-3AD203B41FA5}">
                          <a16:colId xmlns:a16="http://schemas.microsoft.com/office/drawing/2014/main" val="1135650699"/>
                        </a:ext>
                      </a:extLst>
                    </a:gridCol>
                  </a:tblGrid>
                  <a:tr h="4397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«Объемные» </a:t>
                          </a:r>
                          <a:r>
                            <a:rPr lang="ru-RU" sz="2000" dirty="0" err="1"/>
                            <a:t>магнитоплазмоны</a:t>
                          </a:r>
                          <a:r>
                            <a:rPr lang="en-US" sz="2000" dirty="0"/>
                            <a:t> 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/>
                            <a:t>Волны Пуанкаре</a:t>
                          </a:r>
                          <a:endParaRPr lang="en-US" sz="2000" dirty="0"/>
                        </a:p>
                        <a:p>
                          <a:pPr algn="ctr"/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668725"/>
                      </a:ext>
                    </a:extLst>
                  </a:tr>
                  <a:tr h="6558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Краевые </a:t>
                          </a:r>
                          <a:r>
                            <a:rPr lang="ru-RU" sz="2000" dirty="0" err="1"/>
                            <a:t>магнитоплазмоны</a:t>
                          </a:r>
                          <a:r>
                            <a:rPr lang="ru-RU" sz="20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Волны Кельвина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343117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Таблица 111">
                <a:extLst>
                  <a:ext uri="{FF2B5EF4-FFF2-40B4-BE49-F238E27FC236}">
                    <a16:creationId xmlns:a16="http://schemas.microsoft.com/office/drawing/2014/main" id="{C9A64C58-3A34-486B-8AA6-EEE2EC1A062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0578603"/>
                  </p:ext>
                </p:extLst>
              </p:nvPr>
            </p:nvGraphicFramePr>
            <p:xfrm>
              <a:off x="3218177" y="35791634"/>
              <a:ext cx="7244352" cy="13569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862984">
                      <a:extLst>
                        <a:ext uri="{9D8B030D-6E8A-4147-A177-3AD203B41FA5}">
                          <a16:colId xmlns:a16="http://schemas.microsoft.com/office/drawing/2014/main" val="1596284406"/>
                        </a:ext>
                      </a:extLst>
                    </a:gridCol>
                    <a:gridCol w="966584">
                      <a:extLst>
                        <a:ext uri="{9D8B030D-6E8A-4147-A177-3AD203B41FA5}">
                          <a16:colId xmlns:a16="http://schemas.microsoft.com/office/drawing/2014/main" val="2887337211"/>
                        </a:ext>
                      </a:extLst>
                    </a:gridCol>
                    <a:gridCol w="2414784">
                      <a:extLst>
                        <a:ext uri="{9D8B030D-6E8A-4147-A177-3AD203B41FA5}">
                          <a16:colId xmlns:a16="http://schemas.microsoft.com/office/drawing/2014/main" val="1135650699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«Объемные» </a:t>
                          </a:r>
                          <a:r>
                            <a:rPr lang="ru-RU" sz="2000" dirty="0" err="1"/>
                            <a:t>магнитоплазмоны</a:t>
                          </a:r>
                          <a:r>
                            <a:rPr lang="en-US" sz="2000" dirty="0"/>
                            <a:t> 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3"/>
                          <a:stretch>
                            <a:fillRect l="-401899" t="-4348" r="-251266" b="-93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3027487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/>
                            <a:t>Волны Пуанкаре</a:t>
                          </a:r>
                          <a:endParaRPr lang="en-US" sz="2000" dirty="0"/>
                        </a:p>
                        <a:p>
                          <a:pPr algn="ctr"/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668725"/>
                      </a:ext>
                    </a:extLst>
                  </a:tr>
                  <a:tr h="6558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Краевые </a:t>
                          </a:r>
                          <a:r>
                            <a:rPr lang="ru-RU" sz="2000" dirty="0" err="1"/>
                            <a:t>магнитоплазмоны</a:t>
                          </a:r>
                          <a:r>
                            <a:rPr lang="ru-RU" sz="20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3"/>
                          <a:stretch>
                            <a:fillRect l="-401899" t="-111111" r="-2512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/>
                            <a:t>Волны Кельвина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34311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5" name="Прямоугольник: скругленные углы 114">
            <a:extLst>
              <a:ext uri="{FF2B5EF4-FFF2-40B4-BE49-F238E27FC236}">
                <a16:creationId xmlns:a16="http://schemas.microsoft.com/office/drawing/2014/main" id="{1D48A5A6-4DE2-403F-8231-A009A817B323}"/>
              </a:ext>
            </a:extLst>
          </p:cNvPr>
          <p:cNvSpPr/>
          <p:nvPr/>
        </p:nvSpPr>
        <p:spPr>
          <a:xfrm>
            <a:off x="11243458" y="31850674"/>
            <a:ext cx="16043938" cy="5356633"/>
          </a:xfrm>
          <a:prstGeom prst="roundRect">
            <a:avLst>
              <a:gd name="adj" fmla="val 5427"/>
            </a:avLst>
          </a:prstGeom>
          <a:noFill/>
          <a:ln w="57150">
            <a:solidFill>
              <a:srgbClr val="2A2E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83703A9-D740-4542-90E7-D9B670997D8D}"/>
              </a:ext>
            </a:extLst>
          </p:cNvPr>
          <p:cNvSpPr txBox="1"/>
          <p:nvPr/>
        </p:nvSpPr>
        <p:spPr>
          <a:xfrm>
            <a:off x="11564117" y="31941191"/>
            <a:ext cx="7146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11716"/>
                </a:solidFill>
              </a:rPr>
              <a:t>Заключение и замечания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33799D8-7645-41D7-ADA6-656FB934E17B}"/>
              </a:ext>
            </a:extLst>
          </p:cNvPr>
          <p:cNvSpPr txBox="1"/>
          <p:nvPr/>
        </p:nvSpPr>
        <p:spPr>
          <a:xfrm>
            <a:off x="7020617" y="19485074"/>
            <a:ext cx="3923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>
                <a:solidFill>
                  <a:srgbClr val="011716"/>
                </a:solidFill>
              </a:rPr>
              <a:t>Параметры системы: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9E52AFF-B286-4888-A017-5E5BAAC8354C}"/>
                  </a:ext>
                </a:extLst>
              </p:cNvPr>
              <p:cNvSpPr txBox="1"/>
              <p:nvPr/>
            </p:nvSpPr>
            <p:spPr>
              <a:xfrm>
                <a:off x="7068869" y="19946241"/>
                <a:ext cx="3747912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/>
                  <a:t>заряд электрона,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/>
                  <a:t>эффективная масса электрона,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ru-RU" dirty="0"/>
                  <a:t> </a:t>
                </a:r>
                <a:r>
                  <a:rPr lang="en-US" dirty="0"/>
                  <a:t>–</a:t>
                </a:r>
                <a:r>
                  <a:rPr lang="ru-RU" dirty="0"/>
                  <a:t> двумерная концентрация электронов,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/>
                  <a:t>диэлектрическая проницаемость подложки,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– внешнее магнитное поле</a:t>
                </a:r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39E52AFF-B286-4888-A017-5E5BAAC83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869" y="19946241"/>
                <a:ext cx="3747912" cy="2031325"/>
              </a:xfrm>
              <a:prstGeom prst="rect">
                <a:avLst/>
              </a:prstGeom>
              <a:blipFill>
                <a:blip r:embed="rId34"/>
                <a:stretch>
                  <a:fillRect l="-1466" t="-1502" r="-2443" b="-39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TextBox 127">
            <a:extLst>
              <a:ext uri="{FF2B5EF4-FFF2-40B4-BE49-F238E27FC236}">
                <a16:creationId xmlns:a16="http://schemas.microsoft.com/office/drawing/2014/main" id="{8F754C98-0538-42A8-BFB6-0AE444F82E4B}"/>
              </a:ext>
            </a:extLst>
          </p:cNvPr>
          <p:cNvSpPr txBox="1"/>
          <p:nvPr/>
        </p:nvSpPr>
        <p:spPr>
          <a:xfrm>
            <a:off x="3234937" y="19518713"/>
            <a:ext cx="3923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>
                <a:solidFill>
                  <a:srgbClr val="011716"/>
                </a:solidFill>
              </a:rPr>
              <a:t>Проводимость в модели </a:t>
            </a:r>
            <a:r>
              <a:rPr lang="ru-RU" b="1" i="1" u="sng" dirty="0" err="1">
                <a:solidFill>
                  <a:srgbClr val="011716"/>
                </a:solidFill>
              </a:rPr>
              <a:t>Друдэ</a:t>
            </a:r>
            <a:r>
              <a:rPr lang="ru-RU" b="1" i="1" u="sng" dirty="0">
                <a:solidFill>
                  <a:srgbClr val="011716"/>
                </a:solidFill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42BC43B2-A4E3-4B46-9834-2C4765D28282}"/>
                  </a:ext>
                </a:extLst>
              </p:cNvPr>
              <p:cNvSpPr txBox="1"/>
              <p:nvPr/>
            </p:nvSpPr>
            <p:spPr>
              <a:xfrm>
                <a:off x="3221149" y="20012355"/>
                <a:ext cx="3030701" cy="1317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42BC43B2-A4E3-4B46-9834-2C4765D28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149" y="20012355"/>
                <a:ext cx="3030701" cy="131754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DD2C494-FAC4-4B67-8951-8F6B2194462A}"/>
                  </a:ext>
                </a:extLst>
              </p:cNvPr>
              <p:cNvSpPr txBox="1"/>
              <p:nvPr/>
            </p:nvSpPr>
            <p:spPr>
              <a:xfrm>
                <a:off x="4130348" y="21405415"/>
                <a:ext cx="116205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𝑒𝐵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DD2C494-FAC4-4B67-8951-8F6B21944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348" y="21405415"/>
                <a:ext cx="1162050" cy="610936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TextBox 130">
            <a:extLst>
              <a:ext uri="{FF2B5EF4-FFF2-40B4-BE49-F238E27FC236}">
                <a16:creationId xmlns:a16="http://schemas.microsoft.com/office/drawing/2014/main" id="{1B10B516-2A8C-4A3D-B8D6-21C876438CA8}"/>
              </a:ext>
            </a:extLst>
          </p:cNvPr>
          <p:cNvSpPr txBox="1"/>
          <p:nvPr/>
        </p:nvSpPr>
        <p:spPr>
          <a:xfrm>
            <a:off x="3241991" y="18418134"/>
            <a:ext cx="6168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>
                <a:solidFill>
                  <a:srgbClr val="011716"/>
                </a:solidFill>
              </a:rPr>
              <a:t>Предел сильной экранировки: </a:t>
            </a:r>
            <a:endParaRPr lang="en-US" b="1" i="1" u="sng" dirty="0">
              <a:solidFill>
                <a:srgbClr val="01171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CD5F8D16-F732-4A6B-9EBE-029FAB6B56B6}"/>
                  </a:ext>
                </a:extLst>
              </p:cNvPr>
              <p:cNvSpPr txBox="1"/>
              <p:nvPr/>
            </p:nvSpPr>
            <p:spPr>
              <a:xfrm>
                <a:off x="7050589" y="18790976"/>
                <a:ext cx="337022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CD5F8D16-F732-4A6B-9EBE-029FAB6B5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589" y="18790976"/>
                <a:ext cx="3370220" cy="618246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3806A6ED-5DBF-40D7-A18A-EAC951D2F279}"/>
                  </a:ext>
                </a:extLst>
              </p:cNvPr>
              <p:cNvSpPr txBox="1"/>
              <p:nvPr/>
            </p:nvSpPr>
            <p:spPr>
              <a:xfrm>
                <a:off x="3383774" y="18937344"/>
                <a:ext cx="3141799" cy="411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≪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≪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𝑝𝑙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</p:txBody>
          </p:sp>
        </mc:Choice>
        <mc:Fallback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3806A6ED-5DBF-40D7-A18A-EAC951D2F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774" y="18937344"/>
                <a:ext cx="3141799" cy="411010"/>
              </a:xfrm>
              <a:prstGeom prst="rect">
                <a:avLst/>
              </a:prstGeom>
              <a:blipFill>
                <a:blip r:embed="rId38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Стрелка: вправо 133">
            <a:extLst>
              <a:ext uri="{FF2B5EF4-FFF2-40B4-BE49-F238E27FC236}">
                <a16:creationId xmlns:a16="http://schemas.microsoft.com/office/drawing/2014/main" id="{EA1E8B83-5DD5-4EB6-967E-D8D593EE1BDD}"/>
              </a:ext>
            </a:extLst>
          </p:cNvPr>
          <p:cNvSpPr/>
          <p:nvPr/>
        </p:nvSpPr>
        <p:spPr>
          <a:xfrm>
            <a:off x="6529681" y="19056633"/>
            <a:ext cx="559840" cy="214278"/>
          </a:xfrm>
          <a:prstGeom prst="rightArrow">
            <a:avLst>
              <a:gd name="adj1" fmla="val 46666"/>
              <a:gd name="adj2" fmla="val 112232"/>
            </a:avLst>
          </a:prstGeom>
          <a:noFill/>
          <a:ln w="19050">
            <a:solidFill>
              <a:srgbClr val="01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C69B0569-BFA0-473E-8679-514293338D50}"/>
                  </a:ext>
                </a:extLst>
              </p:cNvPr>
              <p:cNvSpPr txBox="1"/>
              <p:nvPr/>
            </p:nvSpPr>
            <p:spPr>
              <a:xfrm>
                <a:off x="6943994" y="33477006"/>
                <a:ext cx="3428723" cy="1357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𝛿𝜌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/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Ω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C69B0569-BFA0-473E-8679-514293338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994" y="33477006"/>
                <a:ext cx="3428723" cy="1357103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TextBox 138">
            <a:extLst>
              <a:ext uri="{FF2B5EF4-FFF2-40B4-BE49-F238E27FC236}">
                <a16:creationId xmlns:a16="http://schemas.microsoft.com/office/drawing/2014/main" id="{94DE4077-A315-4949-A82F-1E43D0C8EA2A}"/>
              </a:ext>
            </a:extLst>
          </p:cNvPr>
          <p:cNvSpPr txBox="1"/>
          <p:nvPr/>
        </p:nvSpPr>
        <p:spPr>
          <a:xfrm>
            <a:off x="6364462" y="25544609"/>
            <a:ext cx="3655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1" u="sng" dirty="0">
                <a:solidFill>
                  <a:srgbClr val="011716"/>
                </a:solidFill>
              </a:rPr>
              <a:t>Предел мелкой воды: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778314DE-FB80-4F08-AA1E-3683A8D3FBD1}"/>
                  </a:ext>
                </a:extLst>
              </p:cNvPr>
              <p:cNvSpPr txBox="1"/>
              <p:nvPr/>
            </p:nvSpPr>
            <p:spPr>
              <a:xfrm>
                <a:off x="6421288" y="26223428"/>
                <a:ext cx="3688676" cy="411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en-US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endParaRPr lang="en-US" b="0" dirty="0"/>
              </a:p>
            </p:txBody>
          </p:sp>
        </mc:Choice>
        <mc:Fallback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778314DE-FB80-4F08-AA1E-3683A8D3F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288" y="26223428"/>
                <a:ext cx="3688676" cy="411010"/>
              </a:xfrm>
              <a:prstGeom prst="rect">
                <a:avLst/>
              </a:prstGeom>
              <a:blipFill>
                <a:blip r:embed="rId40"/>
                <a:stretch>
                  <a:fillRect t="-2985" b="-19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B30997CF-DAEB-4C23-970C-4BE624C3942E}"/>
                  </a:ext>
                </a:extLst>
              </p:cNvPr>
              <p:cNvSpPr txBox="1"/>
              <p:nvPr/>
            </p:nvSpPr>
            <p:spPr>
              <a:xfrm>
                <a:off x="11564117" y="32899537"/>
                <a:ext cx="15434500" cy="4093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r>
                  <a:rPr lang="ru-RU" sz="2000" u="sng" dirty="0"/>
                  <a:t>Частота фундаментальной моды</a:t>
                </a:r>
                <a:r>
                  <a:rPr lang="ru-RU" sz="2000" dirty="0"/>
                  <a:t> в сильных магнитных полях </a:t>
                </a:r>
                <a:r>
                  <a:rPr lang="ru-RU" sz="2000" u="sng" dirty="0"/>
                  <a:t>стремится</a:t>
                </a:r>
                <a:r>
                  <a:rPr lang="ru-RU" sz="2000" dirty="0"/>
                  <a:t> обратно пропорционально циклотронной частоте </a:t>
                </a:r>
                <a:r>
                  <a:rPr lang="ru-RU" sz="2000" u="sng" dirty="0"/>
                  <a:t>к нулю</a:t>
                </a:r>
                <a:r>
                  <a:rPr lang="ru-RU" sz="2000" dirty="0"/>
                  <a:t>, что отличается от результата в бесконечной полосе или диске.</a:t>
                </a:r>
                <a:endParaRPr lang="en-US" sz="2000" dirty="0"/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endParaRPr lang="ru-RU" sz="2000" dirty="0"/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r>
                  <a:rPr lang="ru-RU" sz="2000" dirty="0"/>
                  <a:t>Найдены аналитические аппроксимации </a:t>
                </a:r>
                <a:r>
                  <a:rPr lang="ru-RU" sz="2000" dirty="0" err="1"/>
                  <a:t>магнитодисперсии</a:t>
                </a:r>
                <a:r>
                  <a:rPr lang="ru-RU" sz="2000" dirty="0"/>
                  <a:t> нижайших плазменных мод в 2DES в форме квадрата.</a:t>
                </a:r>
                <a:endParaRPr lang="en-US" sz="2000" dirty="0"/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endParaRPr lang="ru-RU" sz="2000" dirty="0"/>
              </a:p>
              <a:p>
                <a:pPr marL="285750" indent="-285750">
                  <a:buFont typeface="Courier New" panose="02070309020205020404" pitchFamily="49" charset="0"/>
                  <a:buChar char="o"/>
                </a:pPr>
                <a:r>
                  <a:rPr lang="ru-RU" sz="2000" dirty="0"/>
                  <a:t>Показана аналогия между магнитоплазменными колебаниями в сильно экранированной 2DES и ротационно-гравитационными волнами на мелкой воде в латерально ограниченных системах.</a:t>
                </a:r>
                <a:br>
                  <a:rPr lang="ru-RU" sz="2000" dirty="0"/>
                </a:br>
                <a:r>
                  <a:rPr lang="en-US" sz="2000" dirty="0"/>
                  <a:t>			</a:t>
                </a:r>
                <a:r>
                  <a:rPr lang="ru-RU" sz="2000" dirty="0"/>
                  <a:t>«Объемные» </a:t>
                </a:r>
                <a:r>
                  <a:rPr lang="ru-RU" sz="2000" dirty="0" err="1"/>
                  <a:t>магнитоплазмоны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Волны Пуанкаре</a:t>
                </a:r>
                <a:r>
                  <a:rPr lang="en-US" sz="2000" dirty="0"/>
                  <a:t> | </a:t>
                </a:r>
                <a:r>
                  <a:rPr lang="ru-RU" sz="2000" dirty="0"/>
                  <a:t>Краевые </a:t>
                </a:r>
                <a:r>
                  <a:rPr lang="ru-RU" sz="2000" dirty="0" err="1"/>
                  <a:t>магнитоплазмоны</a:t>
                </a:r>
                <a:r>
                  <a:rPr lang="en-US" sz="2000" dirty="0"/>
                  <a:t>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sz="2000" dirty="0"/>
                  <a:t>  </a:t>
                </a:r>
                <a:r>
                  <a:rPr lang="ru-RU" sz="2000" dirty="0"/>
                  <a:t>Волны Кельвина</a:t>
                </a:r>
                <a:endParaRPr lang="en-US" sz="2000" dirty="0"/>
              </a:p>
              <a:p>
                <a:pPr marL="285750" indent="-285750">
                  <a:buFont typeface="Courier New" panose="02070309020205020404" pitchFamily="49" charset="0"/>
                  <a:buChar char="o"/>
                </a:pPr>
                <a:endParaRPr lang="ru-RU" sz="2000" dirty="0"/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r>
                  <a:rPr lang="ru-RU" sz="2000" dirty="0"/>
                  <a:t>Частота гидродинамических волн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11716"/>
                        </a:solidFill>
                        <a:latin typeface="Cambria Math" panose="02040503050406030204" pitchFamily="18" charset="0"/>
                      </a:rPr>
                      <m:t>∼1 </m:t>
                    </m:r>
                    <m:r>
                      <a:rPr lang="ru-RU" sz="2000" b="0" i="1" smtClean="0">
                        <a:solidFill>
                          <a:srgbClr val="011716"/>
                        </a:solidFill>
                        <a:latin typeface="Cambria Math" panose="02040503050406030204" pitchFamily="18" charset="0"/>
                      </a:rPr>
                      <m:t>мкГЦ</m:t>
                    </m:r>
                  </m:oMath>
                </a14:m>
                <a:r>
                  <a:rPr lang="ru-RU" sz="2000" dirty="0">
                    <a:solidFill>
                      <a:srgbClr val="011716"/>
                    </a:solidFill>
                  </a:rPr>
                  <a:t>, а частота плазменных колебаний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11716"/>
                        </a:solidFill>
                        <a:latin typeface="Cambria Math" panose="02040503050406030204" pitchFamily="18" charset="0"/>
                      </a:rPr>
                      <m:t>∼1 </m:t>
                    </m:r>
                    <m:r>
                      <a:rPr lang="ru-RU" sz="2000" i="1">
                        <a:solidFill>
                          <a:srgbClr val="011716"/>
                        </a:solidFill>
                        <a:latin typeface="Cambria Math" panose="02040503050406030204" pitchFamily="18" charset="0"/>
                      </a:rPr>
                      <m:t>ГГЦ</m:t>
                    </m:r>
                  </m:oMath>
                </a14:m>
                <a:r>
                  <a:rPr lang="ru-RU" sz="2000" dirty="0">
                    <a:solidFill>
                      <a:srgbClr val="011716"/>
                    </a:solidFill>
                  </a:rPr>
                  <a:t>.</a:t>
                </a:r>
                <a:endParaRPr lang="en-US" sz="2000" dirty="0">
                  <a:solidFill>
                    <a:srgbClr val="011716"/>
                  </a:solidFill>
                </a:endParaRPr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endParaRPr lang="ru-RU" sz="2000" dirty="0">
                  <a:solidFill>
                    <a:srgbClr val="011716"/>
                  </a:solidFill>
                </a:endParaRPr>
              </a:p>
              <a:p>
                <a:pPr marL="285750" indent="-285750" algn="just">
                  <a:buFont typeface="Courier New" panose="02070309020205020404" pitchFamily="49" charset="0"/>
                  <a:buChar char="o"/>
                </a:pPr>
                <a:r>
                  <a:rPr lang="ru-RU" sz="2000" dirty="0">
                    <a:solidFill>
                      <a:srgbClr val="011716"/>
                    </a:solidFill>
                  </a:rPr>
                  <a:t>Возможно, аналогия может быть распространена и на нелинейный режим колебаний, но точно не полностью (эффект опрокидывания волны).</a:t>
                </a:r>
              </a:p>
            </p:txBody>
          </p:sp>
        </mc:Choice>
        <mc:Fallback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B30997CF-DAEB-4C23-970C-4BE624C39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4117" y="32899537"/>
                <a:ext cx="15434500" cy="4093428"/>
              </a:xfrm>
              <a:prstGeom prst="rect">
                <a:avLst/>
              </a:prstGeom>
              <a:blipFill>
                <a:blip r:embed="rId41"/>
                <a:stretch>
                  <a:fillRect l="-355" t="-894" r="-395" b="-1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19168F1-5CEC-4766-9880-ABDBBB5D2F58}"/>
                  </a:ext>
                </a:extLst>
              </p:cNvPr>
              <p:cNvSpPr txBox="1"/>
              <p:nvPr/>
            </p:nvSpPr>
            <p:spPr>
              <a:xfrm>
                <a:off x="11678832" y="17763041"/>
                <a:ext cx="6917542" cy="13939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dirty="0"/>
                  <a:t>Здесь через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2000" dirty="0"/>
                  <a:t> обозначается плотность тока собственной плазменной моды в отсутствие магнитного поля, которая характеризуется двумя целыми неотрицательными числами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000" dirty="0"/>
                  <a:t>. Частота этих мод есть</a:t>
                </a:r>
              </a:p>
            </p:txBody>
          </p:sp>
        </mc:Choice>
        <mc:Fallback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219168F1-5CEC-4766-9880-ABDBBB5D2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8832" y="17763041"/>
                <a:ext cx="6917542" cy="1393908"/>
              </a:xfrm>
              <a:prstGeom prst="rect">
                <a:avLst/>
              </a:prstGeom>
              <a:blipFill>
                <a:blip r:embed="rId42"/>
                <a:stretch>
                  <a:fillRect l="-969" t="-873" r="-881" b="-52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TextBox 144">
            <a:extLst>
              <a:ext uri="{FF2B5EF4-FFF2-40B4-BE49-F238E27FC236}">
                <a16:creationId xmlns:a16="http://schemas.microsoft.com/office/drawing/2014/main" id="{915FDEF2-2DF4-47C2-B0F5-727E6709BD44}"/>
              </a:ext>
            </a:extLst>
          </p:cNvPr>
          <p:cNvSpPr txBox="1"/>
          <p:nvPr/>
        </p:nvSpPr>
        <p:spPr>
          <a:xfrm>
            <a:off x="19817660" y="17751559"/>
            <a:ext cx="7146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rgbClr val="011716"/>
                </a:solidFill>
              </a:rPr>
              <a:t>Аппроксимация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05005708-3CA6-4340-8196-7769EA75DB2D}"/>
                  </a:ext>
                </a:extLst>
              </p:cNvPr>
              <p:cNvSpPr txBox="1"/>
              <p:nvPr/>
            </p:nvSpPr>
            <p:spPr>
              <a:xfrm>
                <a:off x="21188539" y="19015218"/>
                <a:ext cx="4546598" cy="718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0.41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−0.41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05005708-3CA6-4340-8196-7769EA75D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8539" y="19015218"/>
                <a:ext cx="4546598" cy="718658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18899B6B-BE11-464E-BE7C-3C585DC80CC8}"/>
                  </a:ext>
                </a:extLst>
              </p:cNvPr>
              <p:cNvSpPr txBox="1"/>
              <p:nvPr/>
            </p:nvSpPr>
            <p:spPr>
              <a:xfrm>
                <a:off x="19815642" y="18288718"/>
                <a:ext cx="6340008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Courier New" panose="02070309020205020404" pitchFamily="49" charset="0"/>
                  <a:buChar char="o"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Супперпозиция мод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d>
                      <m:dPr>
                        <m:begChr m:val="|"/>
                        <m:endChr m:val="⟩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: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18899B6B-BE11-464E-BE7C-3C585DC80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5642" y="18288718"/>
                <a:ext cx="6340008" cy="413511"/>
              </a:xfrm>
              <a:prstGeom prst="rect">
                <a:avLst/>
              </a:prstGeom>
              <a:blipFill>
                <a:blip r:embed="rId44"/>
                <a:stretch>
                  <a:fillRect l="-962" t="-5882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B6C14A6-3CDA-429B-A560-3ABE89C7DED5}"/>
                  </a:ext>
                </a:extLst>
              </p:cNvPr>
              <p:cNvSpPr txBox="1"/>
              <p:nvPr/>
            </p:nvSpPr>
            <p:spPr>
              <a:xfrm>
                <a:off x="19815641" y="20056698"/>
                <a:ext cx="6858797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Courier New" panose="02070309020205020404" pitchFamily="49" charset="0"/>
                  <a:buChar char="o"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Супперпозиция мод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begChr m:val="|"/>
                        <m:endChr m:val="⟩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d>
                      <m:dPr>
                        <m:begChr m:val="|"/>
                        <m:endChr m:val="⟩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: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B6C14A6-3CDA-429B-A560-3ABE89C7D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5641" y="20056698"/>
                <a:ext cx="6858797" cy="413511"/>
              </a:xfrm>
              <a:prstGeom prst="rect">
                <a:avLst/>
              </a:prstGeom>
              <a:blipFill>
                <a:blip r:embed="rId45"/>
                <a:stretch>
                  <a:fillRect l="-889" t="-5882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9753979C-7942-4156-853A-87AABEC707B1}"/>
                  </a:ext>
                </a:extLst>
              </p:cNvPr>
              <p:cNvSpPr txBox="1"/>
              <p:nvPr/>
            </p:nvSpPr>
            <p:spPr>
              <a:xfrm>
                <a:off x="20869566" y="20763760"/>
                <a:ext cx="5039121" cy="718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1.5+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0.25+3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e>
                      </m:ra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9753979C-7942-4156-853A-87AABEC707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9566" y="20763760"/>
                <a:ext cx="5039121" cy="718658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D74A120D-80D4-4FA2-AD7C-721F4363591A}"/>
                  </a:ext>
                </a:extLst>
              </p:cNvPr>
              <p:cNvSpPr txBox="1"/>
              <p:nvPr/>
            </p:nvSpPr>
            <p:spPr>
              <a:xfrm>
                <a:off x="21945782" y="21635432"/>
                <a:ext cx="2324100" cy="69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=0.54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D74A120D-80D4-4FA2-AD7C-721F43635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782" y="21635432"/>
                <a:ext cx="2324100" cy="694934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FDB6CA71-F36B-451B-B11F-21F9231658E1}"/>
                  </a:ext>
                </a:extLst>
              </p:cNvPr>
              <p:cNvSpPr txBox="1"/>
              <p:nvPr/>
            </p:nvSpPr>
            <p:spPr>
              <a:xfrm>
                <a:off x="8809276" y="29265276"/>
                <a:ext cx="2135097" cy="627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𝑒𝑑𝑔𝑒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FDB6CA71-F36B-451B-B11F-21F9231658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9276" y="29265276"/>
                <a:ext cx="2135097" cy="627544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65F465A1-F0BB-44A5-8C84-CAD61057FA60}"/>
                  </a:ext>
                </a:extLst>
              </p:cNvPr>
              <p:cNvSpPr txBox="1"/>
              <p:nvPr/>
            </p:nvSpPr>
            <p:spPr>
              <a:xfrm>
                <a:off x="8857514" y="31622928"/>
                <a:ext cx="2135097" cy="627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𝑒𝑑𝑔𝑒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65F465A1-F0BB-44A5-8C84-CAD61057F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7514" y="31622928"/>
                <a:ext cx="2135097" cy="627544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>
            <a:extLst>
              <a:ext uri="{FF2B5EF4-FFF2-40B4-BE49-F238E27FC236}">
                <a16:creationId xmlns:a16="http://schemas.microsoft.com/office/drawing/2014/main" id="{DB8D4F71-FD54-45FE-BC94-88A5BFDEA189}"/>
              </a:ext>
            </a:extLst>
          </p:cNvPr>
          <p:cNvSpPr txBox="1"/>
          <p:nvPr/>
        </p:nvSpPr>
        <p:spPr>
          <a:xfrm>
            <a:off x="18197935" y="19463179"/>
            <a:ext cx="471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(1)</a:t>
            </a:r>
            <a:endParaRPr lang="ru-RU" sz="20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28FB85F-C322-46D2-B74C-E20588FAA6BC}"/>
              </a:ext>
            </a:extLst>
          </p:cNvPr>
          <p:cNvSpPr txBox="1"/>
          <p:nvPr/>
        </p:nvSpPr>
        <p:spPr>
          <a:xfrm>
            <a:off x="26326772" y="19209167"/>
            <a:ext cx="471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(2)</a:t>
            </a:r>
            <a:endParaRPr lang="ru-RU" sz="20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9819C96-ECC0-47DF-87B2-7CA7F07A8758}"/>
              </a:ext>
            </a:extLst>
          </p:cNvPr>
          <p:cNvSpPr txBox="1"/>
          <p:nvPr/>
        </p:nvSpPr>
        <p:spPr>
          <a:xfrm>
            <a:off x="26367783" y="20923034"/>
            <a:ext cx="471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(3)</a:t>
            </a:r>
            <a:endParaRPr lang="ru-RU" sz="2000" dirty="0"/>
          </a:p>
        </p:txBody>
      </p:sp>
      <p:sp>
        <p:nvSpPr>
          <p:cNvPr id="157" name="Прямоугольник: скругленные углы 156">
            <a:extLst>
              <a:ext uri="{FF2B5EF4-FFF2-40B4-BE49-F238E27FC236}">
                <a16:creationId xmlns:a16="http://schemas.microsoft.com/office/drawing/2014/main" id="{B902FD2C-510C-45FA-B576-A1FE650248F7}"/>
              </a:ext>
            </a:extLst>
          </p:cNvPr>
          <p:cNvSpPr/>
          <p:nvPr/>
        </p:nvSpPr>
        <p:spPr>
          <a:xfrm>
            <a:off x="19492914" y="22483380"/>
            <a:ext cx="7783969" cy="1782364"/>
          </a:xfrm>
          <a:prstGeom prst="roundRect">
            <a:avLst/>
          </a:prstGeom>
          <a:solidFill>
            <a:srgbClr val="2A2E53"/>
          </a:solidFill>
          <a:ln>
            <a:solidFill>
              <a:srgbClr val="01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276B6D9F-C97C-4BFC-9461-CD9A8728F7C6}"/>
              </a:ext>
            </a:extLst>
          </p:cNvPr>
          <p:cNvSpPr txBox="1"/>
          <p:nvPr/>
        </p:nvSpPr>
        <p:spPr>
          <a:xfrm>
            <a:off x="19815641" y="22595462"/>
            <a:ext cx="7070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В сильных магнитных полях частота основного краевого </a:t>
            </a:r>
            <a:r>
              <a:rPr lang="ru-RU" dirty="0" err="1">
                <a:solidFill>
                  <a:schemeClr val="bg1"/>
                </a:solidFill>
              </a:rPr>
              <a:t>магнитоплазмона</a:t>
            </a:r>
            <a:r>
              <a:rPr lang="ru-RU" dirty="0">
                <a:solidFill>
                  <a:schemeClr val="bg1"/>
                </a:solidFill>
              </a:rPr>
              <a:t> обратно пропорциональна циклотронной частоте, что отличается от его поведения в других геометриях таких как полоса или диск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</a:rPr>
              <a:t>где частота выходит на </a:t>
            </a:r>
            <a:r>
              <a:rPr lang="ru-RU" dirty="0" err="1">
                <a:solidFill>
                  <a:schemeClr val="bg1"/>
                </a:solidFill>
              </a:rPr>
              <a:t>ненулувое</a:t>
            </a:r>
            <a:r>
              <a:rPr lang="ru-RU" dirty="0">
                <a:solidFill>
                  <a:schemeClr val="bg1"/>
                </a:solidFill>
              </a:rPr>
              <a:t> асимптотическое значение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ru-RU" sz="1800" dirty="0">
                <a:solidFill>
                  <a:schemeClr val="bg1"/>
                </a:solidFill>
              </a:rPr>
              <a:t>I.V. </a:t>
            </a:r>
            <a:r>
              <a:rPr lang="ru-RU" sz="1800" dirty="0" err="1">
                <a:solidFill>
                  <a:schemeClr val="bg1"/>
                </a:solidFill>
              </a:rPr>
              <a:t>Zagorodnev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et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dirty="0" err="1">
                <a:solidFill>
                  <a:schemeClr val="bg1"/>
                </a:solidFill>
              </a:rPr>
              <a:t>al</a:t>
            </a:r>
            <a:r>
              <a:rPr lang="ru-RU" sz="1800" dirty="0">
                <a:solidFill>
                  <a:schemeClr val="bg1"/>
                </a:solidFill>
              </a:rPr>
              <a:t>., </a:t>
            </a:r>
            <a:r>
              <a:rPr lang="ru-RU" sz="1800" dirty="0" err="1">
                <a:solidFill>
                  <a:schemeClr val="bg1"/>
                </a:solidFill>
              </a:rPr>
              <a:t>Nanomaterials</a:t>
            </a:r>
            <a:r>
              <a:rPr lang="ru-RU" sz="1800" dirty="0">
                <a:solidFill>
                  <a:schemeClr val="bg1"/>
                </a:solidFill>
              </a:rPr>
              <a:t> 13, 975 (2023)</a:t>
            </a:r>
            <a:r>
              <a:rPr lang="en-US" dirty="0">
                <a:solidFill>
                  <a:schemeClr val="bg1"/>
                </a:solidFill>
              </a:rPr>
              <a:t>].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5F6EFC4F-111A-4B10-9CA7-67B15F4E8E94}"/>
                  </a:ext>
                </a:extLst>
              </p:cNvPr>
              <p:cNvSpPr txBox="1"/>
              <p:nvPr/>
            </p:nvSpPr>
            <p:spPr>
              <a:xfrm>
                <a:off x="12767501" y="11388010"/>
                <a:ext cx="4738028" cy="4473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𝑝𝑙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acc>
                        <m:accPr>
                          <m:chr m:val="̂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𝒋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𝒋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𝒋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5F6EFC4F-111A-4B10-9CA7-67B15F4E8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7501" y="11388010"/>
                <a:ext cx="4738028" cy="447302"/>
              </a:xfrm>
              <a:prstGeom prst="rect">
                <a:avLst/>
              </a:prstGeom>
              <a:blipFill>
                <a:blip r:embed="rId50"/>
                <a:stretch>
                  <a:fillRect t="-6849" b="-95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065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</TotalTime>
  <Words>883</Words>
  <Application>Microsoft Office PowerPoint</Application>
  <PresentationFormat>Произвольный</PresentationFormat>
  <Paragraphs>97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Courier New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Родионов Данил</cp:lastModifiedBy>
  <cp:revision>91</cp:revision>
  <dcterms:created xsi:type="dcterms:W3CDTF">2024-07-18T11:33:52Z</dcterms:created>
  <dcterms:modified xsi:type="dcterms:W3CDTF">2024-07-22T20:57:48Z</dcterms:modified>
</cp:coreProperties>
</file>